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6" r:id="rId5"/>
  </p:sldMasterIdLst>
  <p:notesMasterIdLst>
    <p:notesMasterId r:id="rId13"/>
  </p:notesMasterIdLst>
  <p:handoutMasterIdLst>
    <p:handoutMasterId r:id="rId14"/>
  </p:handoutMasterIdLst>
  <p:sldIdLst>
    <p:sldId id="597" r:id="rId6"/>
    <p:sldId id="541" r:id="rId7"/>
    <p:sldId id="603" r:id="rId8"/>
    <p:sldId id="587" r:id="rId9"/>
    <p:sldId id="604" r:id="rId10"/>
    <p:sldId id="600" r:id="rId11"/>
    <p:sldId id="354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00EFA1-C590-4831-8516-4E5AD76CA2DC}">
          <p14:sldIdLst>
            <p14:sldId id="597"/>
            <p14:sldId id="541"/>
            <p14:sldId id="603"/>
            <p14:sldId id="587"/>
            <p14:sldId id="604"/>
            <p14:sldId id="600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2" pos="234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pos="3749" userDrawn="1">
          <p15:clr>
            <a:srgbClr val="A4A3A4"/>
          </p15:clr>
        </p15:guide>
        <p15:guide id="6" orient="horz" pos="1774" userDrawn="1">
          <p15:clr>
            <a:srgbClr val="A4A3A4"/>
          </p15:clr>
        </p15:guide>
        <p15:guide id="7" pos="393" userDrawn="1">
          <p15:clr>
            <a:srgbClr val="A4A3A4"/>
          </p15:clr>
        </p15:guide>
        <p15:guide id="8" orient="horz" pos="1230" userDrawn="1">
          <p15:clr>
            <a:srgbClr val="A4A3A4"/>
          </p15:clr>
        </p15:guide>
        <p15:guide id="9" orient="horz" pos="4110" userDrawn="1">
          <p15:clr>
            <a:srgbClr val="A4A3A4"/>
          </p15:clr>
        </p15:guide>
        <p15:guide id="10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yga, Anna" initials="GA" lastIdx="13" clrIdx="0">
    <p:extLst>
      <p:ext uri="{19B8F6BF-5375-455C-9EA6-DF929625EA0E}">
        <p15:presenceInfo xmlns:p15="http://schemas.microsoft.com/office/powerpoint/2012/main" userId="S-1-5-21-1901135889-3005122355-2223831710-3660" providerId="AD"/>
      </p:ext>
    </p:extLst>
  </p:cmAuthor>
  <p:cmAuthor id="2" name="Oliver" initials="O" lastIdx="1" clrIdx="1">
    <p:extLst>
      <p:ext uri="{19B8F6BF-5375-455C-9EA6-DF929625EA0E}">
        <p15:presenceInfo xmlns:p15="http://schemas.microsoft.com/office/powerpoint/2012/main" userId="df7ae090af38c2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3287"/>
    <a:srgbClr val="FFFFFF"/>
    <a:srgbClr val="F8F8F8"/>
    <a:srgbClr val="E8EEF5"/>
    <a:srgbClr val="004E84"/>
    <a:srgbClr val="FFA829"/>
    <a:srgbClr val="C1D488"/>
    <a:srgbClr val="8AB419"/>
    <a:srgbClr val="FFB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30" autoAdjust="0"/>
    <p:restoredTop sz="94259" autoAdjust="0"/>
  </p:normalViewPr>
  <p:slideViewPr>
    <p:cSldViewPr snapToGrid="0">
      <p:cViewPr varScale="1">
        <p:scale>
          <a:sx n="72" d="100"/>
          <a:sy n="72" d="100"/>
        </p:scale>
        <p:origin x="156" y="66"/>
      </p:cViewPr>
      <p:guideLst>
        <p:guide pos="234"/>
        <p:guide pos="7446"/>
        <p:guide pos="3749"/>
        <p:guide orient="horz" pos="1774"/>
        <p:guide pos="393"/>
        <p:guide orient="horz" pos="1230"/>
        <p:guide orient="horz" pos="4110"/>
        <p:guide orient="horz" pos="2183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-2466"/>
    </p:cViewPr>
  </p:sorterViewPr>
  <p:notesViewPr>
    <p:cSldViewPr snapToGrid="0">
      <p:cViewPr varScale="1">
        <p:scale>
          <a:sx n="132" d="100"/>
          <a:sy n="132" d="100"/>
        </p:scale>
        <p:origin x="53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te Jørgensen" userId="226a3a2a-088e-49fe-b2d3-377b89f8d800" providerId="ADAL" clId="{33F644B5-A99E-468B-9D9A-8A09E5D90023}"/>
    <pc:docChg chg="undo custSel modSld">
      <pc:chgData name="Mette Jørgensen" userId="226a3a2a-088e-49fe-b2d3-377b89f8d800" providerId="ADAL" clId="{33F644B5-A99E-468B-9D9A-8A09E5D90023}" dt="2023-09-08T19:08:34.554" v="71" actId="20577"/>
      <pc:docMkLst>
        <pc:docMk/>
      </pc:docMkLst>
      <pc:sldChg chg="modSp mod">
        <pc:chgData name="Mette Jørgensen" userId="226a3a2a-088e-49fe-b2d3-377b89f8d800" providerId="ADAL" clId="{33F644B5-A99E-468B-9D9A-8A09E5D90023}" dt="2023-09-08T19:08:34.554" v="71" actId="20577"/>
        <pc:sldMkLst>
          <pc:docMk/>
          <pc:sldMk cId="3475485063" sldId="603"/>
        </pc:sldMkLst>
        <pc:spChg chg="mod">
          <ac:chgData name="Mette Jørgensen" userId="226a3a2a-088e-49fe-b2d3-377b89f8d800" providerId="ADAL" clId="{33F644B5-A99E-468B-9D9A-8A09E5D90023}" dt="2023-09-08T19:08:34.554" v="71" actId="20577"/>
          <ac:spMkLst>
            <pc:docMk/>
            <pc:sldMk cId="3475485063" sldId="603"/>
            <ac:spMk id="8" creationId="{E851B540-B69A-2275-3445-6C2AB8E8920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B3BA3-E7DF-4166-8B7E-6FDC07D48CEB}" type="datetimeFigureOut">
              <a:rPr lang="de-AT" smtClean="0"/>
              <a:t>08.09.2023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3863E-97DC-4B20-8CC4-14B7D6834C4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1544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833BF-8F45-4E37-8A33-E9D603D9D99D}" type="datetimeFigureOut">
              <a:rPr lang="de-AT" smtClean="0"/>
              <a:t>08.09.2023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D1A05-BC2C-4963-BB50-CF36FF1E632A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6755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5354664" cy="685800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26524" y="1879460"/>
            <a:ext cx="4669622" cy="944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>
                <a:solidFill>
                  <a:srgbClr val="5D7997"/>
                </a:solidFill>
              </a:defRPr>
            </a:lvl1pPr>
          </a:lstStyle>
          <a:p>
            <a:pPr lvl="0"/>
            <a:r>
              <a:rPr lang="de-DE" dirty="0"/>
              <a:t>Standard Title.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826125" y="2611920"/>
            <a:ext cx="4670021" cy="944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aseline="0">
                <a:solidFill>
                  <a:srgbClr val="007BB2"/>
                </a:solidFill>
              </a:defRPr>
            </a:lvl1pPr>
          </a:lstStyle>
          <a:p>
            <a:pPr lvl="0"/>
            <a:r>
              <a:rPr lang="de-DE" dirty="0"/>
              <a:t>Chapter </a:t>
            </a:r>
            <a:r>
              <a:rPr lang="de-DE" dirty="0" err="1"/>
              <a:t>intro</a:t>
            </a:r>
            <a:r>
              <a:rPr lang="de-DE" dirty="0"/>
              <a:t>,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else</a:t>
            </a:r>
            <a:r>
              <a:rPr lang="de-DE" dirty="0"/>
              <a:t>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826125" y="3211513"/>
            <a:ext cx="5994400" cy="1538287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tx1"/>
                </a:solidFill>
              </a:defRPr>
            </a:lvl1pPr>
          </a:lstStyle>
          <a:p>
            <a:pPr>
              <a:lnSpc>
                <a:spcPts val="2500"/>
              </a:lnSpc>
            </a:pPr>
            <a:r>
              <a:rPr lang="en-US" dirty="0">
                <a:solidFill>
                  <a:srgbClr val="4B4B4B"/>
                </a:solidFill>
              </a:rPr>
              <a:t>Lorem ipsum dolor sit </a:t>
            </a:r>
            <a:r>
              <a:rPr lang="en-US" dirty="0" err="1">
                <a:solidFill>
                  <a:srgbClr val="4B4B4B"/>
                </a:solidFill>
              </a:rPr>
              <a:t>amet</a:t>
            </a:r>
            <a:r>
              <a:rPr lang="en-US" dirty="0">
                <a:solidFill>
                  <a:srgbClr val="4B4B4B"/>
                </a:solidFill>
              </a:rPr>
              <a:t>, </a:t>
            </a:r>
            <a:r>
              <a:rPr lang="en-US" dirty="0" err="1">
                <a:solidFill>
                  <a:srgbClr val="4B4B4B"/>
                </a:solidFill>
              </a:rPr>
              <a:t>consectetur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adipiscing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elit</a:t>
            </a:r>
            <a:r>
              <a:rPr lang="en-US" dirty="0">
                <a:solidFill>
                  <a:srgbClr val="4B4B4B"/>
                </a:solidFill>
              </a:rPr>
              <a:t>. </a:t>
            </a:r>
            <a:r>
              <a:rPr lang="en-US" dirty="0" err="1">
                <a:solidFill>
                  <a:srgbClr val="4B4B4B"/>
                </a:solidFill>
              </a:rPr>
              <a:t>Etiam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eget</a:t>
            </a:r>
            <a:r>
              <a:rPr lang="en-US" dirty="0">
                <a:solidFill>
                  <a:srgbClr val="4B4B4B"/>
                </a:solidFill>
              </a:rPr>
              <a:t> quam lacus. </a:t>
            </a:r>
            <a:r>
              <a:rPr lang="en-US" dirty="0" err="1">
                <a:solidFill>
                  <a:srgbClr val="4B4B4B"/>
                </a:solidFill>
              </a:rPr>
              <a:t>Vivamus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laoreet</a:t>
            </a:r>
            <a:r>
              <a:rPr lang="en-US" dirty="0">
                <a:solidFill>
                  <a:srgbClr val="4B4B4B"/>
                </a:solidFill>
              </a:rPr>
              <a:t> tempus lacus, in </a:t>
            </a:r>
            <a:r>
              <a:rPr lang="en-US" dirty="0" err="1">
                <a:solidFill>
                  <a:srgbClr val="4B4B4B"/>
                </a:solidFill>
              </a:rPr>
              <a:t>ultricies</a:t>
            </a:r>
            <a:r>
              <a:rPr lang="en-US" dirty="0">
                <a:solidFill>
                  <a:srgbClr val="4B4B4B"/>
                </a:solidFill>
              </a:rPr>
              <a:t>. Lorem ipsum dolor sit </a:t>
            </a:r>
            <a:r>
              <a:rPr lang="en-US" dirty="0" err="1">
                <a:solidFill>
                  <a:srgbClr val="4B4B4B"/>
                </a:solidFill>
              </a:rPr>
              <a:t>amet</a:t>
            </a:r>
            <a:r>
              <a:rPr lang="en-US" dirty="0">
                <a:solidFill>
                  <a:srgbClr val="4B4B4B"/>
                </a:solidFill>
              </a:rPr>
              <a:t>, </a:t>
            </a:r>
            <a:r>
              <a:rPr lang="en-US" dirty="0" err="1">
                <a:solidFill>
                  <a:srgbClr val="4B4B4B"/>
                </a:solidFill>
              </a:rPr>
              <a:t>consectetur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adipiscing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elit</a:t>
            </a:r>
            <a:r>
              <a:rPr lang="en-US" dirty="0">
                <a:solidFill>
                  <a:srgbClr val="4B4B4B"/>
                </a:solidFill>
              </a:rPr>
              <a:t>. 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8" hasCustomPrompt="1"/>
          </p:nvPr>
        </p:nvSpPr>
        <p:spPr>
          <a:xfrm>
            <a:off x="106363" y="6498077"/>
            <a:ext cx="3156091" cy="258323"/>
          </a:xfrm>
          <a:prstGeom prst="rect">
            <a:avLst/>
          </a:prstGeom>
        </p:spPr>
        <p:txBody>
          <a:bodyPr/>
          <a:lstStyle>
            <a:lvl1pPr>
              <a:defRPr lang="de-AT" sz="1100" b="0" i="0" baseline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de-DE" dirty="0"/>
              <a:t>Copyright Info</a:t>
            </a:r>
          </a:p>
        </p:txBody>
      </p:sp>
    </p:spTree>
    <p:extLst>
      <p:ext uri="{BB962C8B-B14F-4D97-AF65-F5344CB8AC3E}">
        <p14:creationId xmlns:p14="http://schemas.microsoft.com/office/powerpoint/2010/main" val="37370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/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524" y="385698"/>
            <a:ext cx="7376010" cy="5508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solidFill>
                  <a:srgbClr val="5D7997"/>
                </a:solidFill>
              </a:defRPr>
            </a:lvl1pPr>
          </a:lstStyle>
          <a:p>
            <a:r>
              <a:rPr lang="de-DE" dirty="0"/>
              <a:t>Standard</a:t>
            </a:r>
            <a:r>
              <a:rPr lang="pl-PL" dirty="0"/>
              <a:t> </a:t>
            </a:r>
            <a:r>
              <a:rPr lang="de-DE" dirty="0"/>
              <a:t>t</a:t>
            </a:r>
            <a:r>
              <a:rPr lang="pl-PL" dirty="0"/>
              <a:t>itle</a:t>
            </a:r>
            <a:r>
              <a:rPr lang="de-DE" dirty="0"/>
              <a:t>.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33852" y="1408327"/>
            <a:ext cx="8989855" cy="5539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007BB2"/>
                </a:solidFill>
              </a:defRPr>
            </a:lvl1pPr>
          </a:lstStyle>
          <a:p>
            <a:pPr lvl="0"/>
            <a:r>
              <a:rPr lang="pl-PL" dirty="0"/>
              <a:t>Subheadline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33851" y="2098303"/>
            <a:ext cx="11284010" cy="3829799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tx1"/>
                </a:solidFill>
              </a:defRPr>
            </a:lvl1pPr>
          </a:lstStyle>
          <a:p>
            <a:pPr>
              <a:lnSpc>
                <a:spcPts val="2500"/>
              </a:lnSpc>
            </a:pPr>
            <a:r>
              <a:rPr lang="en-US" dirty="0">
                <a:solidFill>
                  <a:srgbClr val="4B4B4B"/>
                </a:solidFill>
              </a:rPr>
              <a:t>Lorem ipsum dolor sit </a:t>
            </a:r>
            <a:r>
              <a:rPr lang="en-US" dirty="0" err="1">
                <a:solidFill>
                  <a:srgbClr val="4B4B4B"/>
                </a:solidFill>
              </a:rPr>
              <a:t>amet</a:t>
            </a:r>
            <a:r>
              <a:rPr lang="en-US" dirty="0">
                <a:solidFill>
                  <a:srgbClr val="4B4B4B"/>
                </a:solidFill>
              </a:rPr>
              <a:t>, </a:t>
            </a:r>
            <a:r>
              <a:rPr lang="en-US" dirty="0" err="1">
                <a:solidFill>
                  <a:srgbClr val="4B4B4B"/>
                </a:solidFill>
              </a:rPr>
              <a:t>consectetur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adipiscing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elit</a:t>
            </a:r>
            <a:r>
              <a:rPr lang="en-US" dirty="0">
                <a:solidFill>
                  <a:srgbClr val="4B4B4B"/>
                </a:solidFill>
              </a:rPr>
              <a:t>. </a:t>
            </a:r>
            <a:r>
              <a:rPr lang="en-US" dirty="0" err="1">
                <a:solidFill>
                  <a:srgbClr val="4B4B4B"/>
                </a:solidFill>
              </a:rPr>
              <a:t>Etiam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eget</a:t>
            </a:r>
            <a:r>
              <a:rPr lang="en-US" dirty="0">
                <a:solidFill>
                  <a:srgbClr val="4B4B4B"/>
                </a:solidFill>
              </a:rPr>
              <a:t> quam lacus. </a:t>
            </a:r>
            <a:r>
              <a:rPr lang="en-US" dirty="0" err="1">
                <a:solidFill>
                  <a:srgbClr val="4B4B4B"/>
                </a:solidFill>
              </a:rPr>
              <a:t>Vivamus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laoreet</a:t>
            </a:r>
            <a:r>
              <a:rPr lang="en-US" dirty="0">
                <a:solidFill>
                  <a:srgbClr val="4B4B4B"/>
                </a:solidFill>
              </a:rPr>
              <a:t> tempus lacus, in </a:t>
            </a:r>
            <a:r>
              <a:rPr lang="en-US" dirty="0" err="1">
                <a:solidFill>
                  <a:srgbClr val="4B4B4B"/>
                </a:solidFill>
              </a:rPr>
              <a:t>ultricies</a:t>
            </a:r>
            <a:r>
              <a:rPr lang="en-US" dirty="0">
                <a:solidFill>
                  <a:srgbClr val="4B4B4B"/>
                </a:solidFill>
              </a:rPr>
              <a:t>. Lorem ipsum dolor sit </a:t>
            </a:r>
            <a:r>
              <a:rPr lang="en-US" dirty="0" err="1">
                <a:solidFill>
                  <a:srgbClr val="4B4B4B"/>
                </a:solidFill>
              </a:rPr>
              <a:t>amet</a:t>
            </a:r>
            <a:r>
              <a:rPr lang="en-US" dirty="0">
                <a:solidFill>
                  <a:srgbClr val="4B4B4B"/>
                </a:solidFill>
              </a:rPr>
              <a:t>, </a:t>
            </a:r>
            <a:r>
              <a:rPr lang="en-US" dirty="0" err="1">
                <a:solidFill>
                  <a:srgbClr val="4B4B4B"/>
                </a:solidFill>
              </a:rPr>
              <a:t>consectetur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adipiscing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elit</a:t>
            </a:r>
            <a:r>
              <a:rPr lang="en-US" dirty="0">
                <a:solidFill>
                  <a:srgbClr val="4B4B4B"/>
                </a:solidFill>
              </a:rPr>
              <a:t>. </a:t>
            </a:r>
            <a:r>
              <a:rPr lang="en-US" dirty="0" err="1">
                <a:solidFill>
                  <a:srgbClr val="4B4B4B"/>
                </a:solidFill>
              </a:rPr>
              <a:t>Etiam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eget</a:t>
            </a:r>
            <a:r>
              <a:rPr lang="en-US" dirty="0">
                <a:solidFill>
                  <a:srgbClr val="4B4B4B"/>
                </a:solidFill>
              </a:rPr>
              <a:t> quam lacus. </a:t>
            </a:r>
            <a:r>
              <a:rPr lang="en-US" dirty="0" err="1">
                <a:solidFill>
                  <a:srgbClr val="4B4B4B"/>
                </a:solidFill>
              </a:rPr>
              <a:t>Vivamus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laoreet</a:t>
            </a:r>
            <a:r>
              <a:rPr lang="en-US" dirty="0">
                <a:solidFill>
                  <a:srgbClr val="4B4B4B"/>
                </a:solidFill>
              </a:rPr>
              <a:t> tempus lacus, in </a:t>
            </a:r>
            <a:r>
              <a:rPr lang="en-US" dirty="0" err="1">
                <a:solidFill>
                  <a:srgbClr val="4B4B4B"/>
                </a:solidFill>
              </a:rPr>
              <a:t>ultricies</a:t>
            </a:r>
            <a:r>
              <a:rPr lang="en-US" dirty="0">
                <a:solidFill>
                  <a:srgbClr val="4B4B4B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582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82" y="1238287"/>
            <a:ext cx="2169437" cy="1145879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55858" y="3407313"/>
            <a:ext cx="10319159" cy="1688132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rgbClr val="004E84"/>
                </a:solidFill>
              </a:defRPr>
            </a:lvl1pPr>
          </a:lstStyle>
          <a:p>
            <a:pPr lvl="0"/>
            <a:r>
              <a:rPr lang="de-DE" dirty="0"/>
              <a:t>„</a:t>
            </a:r>
            <a:r>
              <a:rPr lang="de-DE" dirty="0" err="1"/>
              <a:t>Opportunity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missed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dressed</a:t>
            </a:r>
            <a:r>
              <a:rPr lang="de-DE" dirty="0"/>
              <a:t> in </a:t>
            </a:r>
            <a:r>
              <a:rPr lang="de-DE" dirty="0" err="1"/>
              <a:t>overalls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looks</a:t>
            </a:r>
            <a:r>
              <a:rPr lang="de-DE" dirty="0"/>
              <a:t> like </a:t>
            </a:r>
            <a:r>
              <a:rPr lang="de-DE" dirty="0" err="1"/>
              <a:t>work</a:t>
            </a:r>
            <a:r>
              <a:rPr lang="de-DE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6294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524" y="385698"/>
            <a:ext cx="7376010" cy="5508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solidFill>
                  <a:srgbClr val="5D7997"/>
                </a:solidFill>
              </a:defRPr>
            </a:lvl1pPr>
          </a:lstStyle>
          <a:p>
            <a:r>
              <a:rPr lang="de-DE" dirty="0"/>
              <a:t>Standard</a:t>
            </a:r>
            <a:r>
              <a:rPr lang="pl-PL" dirty="0"/>
              <a:t> title</a:t>
            </a:r>
            <a:r>
              <a:rPr lang="de-DE" dirty="0"/>
              <a:t>.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33852" y="2016252"/>
            <a:ext cx="8989855" cy="5539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007BB2"/>
                </a:solidFill>
              </a:defRPr>
            </a:lvl1pPr>
          </a:lstStyle>
          <a:p>
            <a:pPr lvl="0"/>
            <a:r>
              <a:rPr lang="pl-PL" dirty="0"/>
              <a:t>Subheadline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33851" y="2570250"/>
            <a:ext cx="6343041" cy="2274888"/>
          </a:xfrm>
          <a:prstGeom prst="rect">
            <a:avLst/>
          </a:prstGeom>
        </p:spPr>
        <p:txBody>
          <a:bodyPr/>
          <a:lstStyle>
            <a:lvl1pPr>
              <a:lnSpc>
                <a:spcPts val="2500"/>
              </a:lnSpc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en-US" sz="1800" dirty="0">
                <a:solidFill>
                  <a:srgbClr val="4B4B4B"/>
                </a:solidFill>
              </a:rPr>
              <a:t>Lorem ipsum dolor sit </a:t>
            </a:r>
            <a:r>
              <a:rPr lang="en-US" sz="1800" dirty="0" err="1">
                <a:solidFill>
                  <a:srgbClr val="4B4B4B"/>
                </a:solidFill>
              </a:rPr>
              <a:t>amet</a:t>
            </a:r>
            <a:r>
              <a:rPr lang="en-US" sz="1800" dirty="0">
                <a:solidFill>
                  <a:srgbClr val="4B4B4B"/>
                </a:solidFill>
              </a:rPr>
              <a:t>, </a:t>
            </a:r>
            <a:r>
              <a:rPr lang="en-US" sz="1800" dirty="0" err="1">
                <a:solidFill>
                  <a:srgbClr val="4B4B4B"/>
                </a:solidFill>
              </a:rPr>
              <a:t>consectetur</a:t>
            </a:r>
            <a:r>
              <a:rPr lang="en-US" sz="1800" dirty="0">
                <a:solidFill>
                  <a:srgbClr val="4B4B4B"/>
                </a:solidFill>
              </a:rPr>
              <a:t> </a:t>
            </a:r>
            <a:r>
              <a:rPr lang="en-US" sz="1800" dirty="0" err="1">
                <a:solidFill>
                  <a:srgbClr val="4B4B4B"/>
                </a:solidFill>
              </a:rPr>
              <a:t>adipiscing</a:t>
            </a:r>
            <a:r>
              <a:rPr lang="en-US" sz="1800" dirty="0">
                <a:solidFill>
                  <a:srgbClr val="4B4B4B"/>
                </a:solidFill>
              </a:rPr>
              <a:t> </a:t>
            </a:r>
            <a:r>
              <a:rPr lang="en-US" sz="1800" dirty="0" err="1">
                <a:solidFill>
                  <a:srgbClr val="4B4B4B"/>
                </a:solidFill>
              </a:rPr>
              <a:t>elit</a:t>
            </a:r>
            <a:r>
              <a:rPr lang="en-US" sz="1800" dirty="0">
                <a:solidFill>
                  <a:srgbClr val="4B4B4B"/>
                </a:solidFill>
              </a:rPr>
              <a:t>. </a:t>
            </a:r>
            <a:r>
              <a:rPr lang="en-US" sz="1800" dirty="0" err="1">
                <a:solidFill>
                  <a:srgbClr val="4B4B4B"/>
                </a:solidFill>
              </a:rPr>
              <a:t>Etiam</a:t>
            </a:r>
            <a:r>
              <a:rPr lang="en-US" sz="1800" dirty="0">
                <a:solidFill>
                  <a:srgbClr val="4B4B4B"/>
                </a:solidFill>
              </a:rPr>
              <a:t> </a:t>
            </a:r>
            <a:r>
              <a:rPr lang="en-US" sz="1800" dirty="0" err="1">
                <a:solidFill>
                  <a:srgbClr val="4B4B4B"/>
                </a:solidFill>
              </a:rPr>
              <a:t>eget</a:t>
            </a:r>
            <a:r>
              <a:rPr lang="en-US" sz="1800" dirty="0">
                <a:solidFill>
                  <a:srgbClr val="4B4B4B"/>
                </a:solidFill>
              </a:rPr>
              <a:t> quam lacus. </a:t>
            </a:r>
            <a:r>
              <a:rPr lang="en-US" sz="1800" dirty="0" err="1">
                <a:solidFill>
                  <a:srgbClr val="4B4B4B"/>
                </a:solidFill>
              </a:rPr>
              <a:t>Vivamus</a:t>
            </a:r>
            <a:r>
              <a:rPr lang="en-US" sz="1800" dirty="0">
                <a:solidFill>
                  <a:srgbClr val="4B4B4B"/>
                </a:solidFill>
              </a:rPr>
              <a:t> </a:t>
            </a:r>
            <a:r>
              <a:rPr lang="en-US" sz="1800" dirty="0" err="1">
                <a:solidFill>
                  <a:srgbClr val="4B4B4B"/>
                </a:solidFill>
              </a:rPr>
              <a:t>laoreet</a:t>
            </a:r>
            <a:r>
              <a:rPr lang="en-US" sz="1800" dirty="0">
                <a:solidFill>
                  <a:srgbClr val="4B4B4B"/>
                </a:solidFill>
              </a:rPr>
              <a:t> tempus lacus, in </a:t>
            </a:r>
            <a:r>
              <a:rPr lang="en-US" sz="1800" dirty="0" err="1">
                <a:solidFill>
                  <a:srgbClr val="4B4B4B"/>
                </a:solidFill>
              </a:rPr>
              <a:t>ultricies</a:t>
            </a:r>
            <a:r>
              <a:rPr lang="en-US" sz="1800" dirty="0">
                <a:solidFill>
                  <a:srgbClr val="4B4B4B"/>
                </a:solidFill>
              </a:rPr>
              <a:t>. Lorem ipsum dolor sit </a:t>
            </a:r>
            <a:r>
              <a:rPr lang="en-US" sz="1800" dirty="0" err="1">
                <a:solidFill>
                  <a:srgbClr val="4B4B4B"/>
                </a:solidFill>
              </a:rPr>
              <a:t>amet</a:t>
            </a:r>
            <a:r>
              <a:rPr lang="en-US" sz="1800" dirty="0">
                <a:solidFill>
                  <a:srgbClr val="4B4B4B"/>
                </a:solidFill>
              </a:rPr>
              <a:t>, </a:t>
            </a:r>
            <a:r>
              <a:rPr lang="en-US" sz="1800" dirty="0" err="1">
                <a:solidFill>
                  <a:srgbClr val="4B4B4B"/>
                </a:solidFill>
              </a:rPr>
              <a:t>consectetur</a:t>
            </a:r>
            <a:r>
              <a:rPr lang="en-US" sz="1800" dirty="0">
                <a:solidFill>
                  <a:srgbClr val="4B4B4B"/>
                </a:solidFill>
              </a:rPr>
              <a:t> </a:t>
            </a:r>
            <a:r>
              <a:rPr lang="en-US" sz="1800" dirty="0" err="1">
                <a:solidFill>
                  <a:srgbClr val="4B4B4B"/>
                </a:solidFill>
              </a:rPr>
              <a:t>adipiscing</a:t>
            </a:r>
            <a:r>
              <a:rPr lang="en-US" sz="1800" dirty="0">
                <a:solidFill>
                  <a:srgbClr val="4B4B4B"/>
                </a:solidFill>
              </a:rPr>
              <a:t> </a:t>
            </a:r>
            <a:r>
              <a:rPr lang="en-US" sz="1800" dirty="0" err="1">
                <a:solidFill>
                  <a:srgbClr val="4B4B4B"/>
                </a:solidFill>
              </a:rPr>
              <a:t>elit</a:t>
            </a:r>
            <a:r>
              <a:rPr lang="en-US" sz="1800" dirty="0">
                <a:solidFill>
                  <a:srgbClr val="4B4B4B"/>
                </a:solidFill>
              </a:rPr>
              <a:t>.</a:t>
            </a:r>
          </a:p>
        </p:txBody>
      </p:sp>
      <p:cxnSp>
        <p:nvCxnSpPr>
          <p:cNvPr id="16" name="Straight Connector 21">
            <a:extLst>
              <a:ext uri="{FF2B5EF4-FFF2-40B4-BE49-F238E27FC236}">
                <a16:creationId xmlns:a16="http://schemas.microsoft.com/office/drawing/2014/main" id="{7F9C9207-3D1E-4CEF-9F03-1AB3568F36AB}"/>
              </a:ext>
            </a:extLst>
          </p:cNvPr>
          <p:cNvCxnSpPr>
            <a:cxnSpLocks/>
          </p:cNvCxnSpPr>
          <p:nvPr userDrawn="1"/>
        </p:nvCxnSpPr>
        <p:spPr>
          <a:xfrm>
            <a:off x="7766044" y="2367318"/>
            <a:ext cx="0" cy="1837614"/>
          </a:xfrm>
          <a:prstGeom prst="line">
            <a:avLst/>
          </a:prstGeom>
          <a:ln>
            <a:solidFill>
              <a:srgbClr val="004E8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339116" y="2339030"/>
            <a:ext cx="1770005" cy="369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rgbClr val="004E84"/>
                </a:solidFill>
              </a:defRPr>
            </a:lvl1pPr>
          </a:lstStyle>
          <a:p>
            <a:pPr lvl="0"/>
            <a:r>
              <a:rPr lang="de-DE" dirty="0"/>
              <a:t>Standard Title.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30" hasCustomPrompt="1"/>
          </p:nvPr>
        </p:nvSpPr>
        <p:spPr>
          <a:xfrm>
            <a:off x="8339116" y="2893028"/>
            <a:ext cx="3015655" cy="860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rgbClr val="8AB419"/>
                </a:solidFill>
              </a:defRPr>
            </a:lvl1pPr>
          </a:lstStyle>
          <a:p>
            <a:pPr lvl="0"/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8339116" y="3753753"/>
            <a:ext cx="2031513" cy="2274888"/>
          </a:xfrm>
          <a:prstGeom prst="rect">
            <a:avLst/>
          </a:prstGeom>
        </p:spPr>
        <p:txBody>
          <a:bodyPr/>
          <a:lstStyle>
            <a:lvl1pPr>
              <a:lnSpc>
                <a:spcPts val="2500"/>
              </a:lnSpc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en-US" sz="1800" dirty="0">
                <a:solidFill>
                  <a:srgbClr val="4B4B4B"/>
                </a:solidFill>
              </a:rPr>
              <a:t>Standard Text</a:t>
            </a:r>
          </a:p>
        </p:txBody>
      </p:sp>
    </p:spTree>
    <p:extLst>
      <p:ext uri="{BB962C8B-B14F-4D97-AF65-F5344CB8AC3E}">
        <p14:creationId xmlns:p14="http://schemas.microsoft.com/office/powerpoint/2010/main" val="28527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524" y="385698"/>
            <a:ext cx="7376010" cy="5508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solidFill>
                  <a:srgbClr val="5D7997"/>
                </a:solidFill>
              </a:defRPr>
            </a:lvl1pPr>
          </a:lstStyle>
          <a:p>
            <a:r>
              <a:rPr lang="de-DE" dirty="0"/>
              <a:t>Standard</a:t>
            </a:r>
            <a:r>
              <a:rPr lang="pl-PL" dirty="0"/>
              <a:t> title.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071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/no Standard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37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88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0194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08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5295" y="365126"/>
            <a:ext cx="7789876" cy="54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Standard</a:t>
            </a:r>
            <a:r>
              <a:rPr lang="pl-PL" dirty="0"/>
              <a:t> </a:t>
            </a:r>
            <a:r>
              <a:rPr lang="de-DE" dirty="0" err="1"/>
              <a:t>text</a:t>
            </a:r>
            <a:endParaRPr lang="de-AT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11289419" y="6205395"/>
            <a:ext cx="619153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nn-NO" sz="1400" dirty="0"/>
              <a:t>| </a:t>
            </a:r>
            <a:fld id="{93023B31-02BD-4CAF-9635-AF692B4824AD}" type="slidenum">
              <a:rPr lang="nn-NO" sz="1400" smtClean="0">
                <a:solidFill>
                  <a:schemeClr val="tx2"/>
                </a:solidFill>
              </a:rPr>
              <a:pPr/>
              <a:t>‹nr.›</a:t>
            </a:fld>
            <a:endParaRPr lang="de-AT" sz="1400" b="1" dirty="0" err="1">
              <a:solidFill>
                <a:schemeClr val="tx2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DB8D18-706E-CE55-B099-5C6E7F198EBF}"/>
              </a:ext>
            </a:extLst>
          </p:cNvPr>
          <p:cNvSpPr txBox="1"/>
          <p:nvPr userDrawn="1"/>
        </p:nvSpPr>
        <p:spPr>
          <a:xfrm>
            <a:off x="16157050" y="201107"/>
            <a:ext cx="65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endParaRPr lang="de-DE" sz="4000" b="1" dirty="0" err="1">
              <a:solidFill>
                <a:srgbClr val="004E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0" r:id="rId2"/>
    <p:sldLayoutId id="2147483682" r:id="rId3"/>
    <p:sldLayoutId id="2147483689" r:id="rId4"/>
    <p:sldLayoutId id="2147483696" r:id="rId5"/>
    <p:sldLayoutId id="2147483698" r:id="rId6"/>
    <p:sldLayoutId id="2147483697" r:id="rId7"/>
    <p:sldLayoutId id="2147483715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5D7997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1" kern="1200">
          <a:solidFill>
            <a:srgbClr val="007BB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7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4E84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1" kern="1200">
          <a:solidFill>
            <a:srgbClr val="007BB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interreg-baltic.eu/project/tetras/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C99D05-1705-A3A1-2416-59F5D5D7C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71" y="671707"/>
            <a:ext cx="4690800" cy="1983978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FD2DC581-C076-A17E-A34A-210281A75455}"/>
              </a:ext>
            </a:extLst>
          </p:cNvPr>
          <p:cNvSpPr/>
          <p:nvPr/>
        </p:nvSpPr>
        <p:spPr>
          <a:xfrm>
            <a:off x="9048308" y="3710756"/>
            <a:ext cx="4019106" cy="4019106"/>
          </a:xfrm>
          <a:prstGeom prst="ellipse">
            <a:avLst/>
          </a:prstGeom>
          <a:solidFill>
            <a:srgbClr val="5D7997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12"/>
          <p:cNvSpPr txBox="1">
            <a:spLocks/>
          </p:cNvSpPr>
          <p:nvPr/>
        </p:nvSpPr>
        <p:spPr>
          <a:xfrm>
            <a:off x="803207" y="3150057"/>
            <a:ext cx="9980749" cy="913070"/>
          </a:xfrm>
          <a:prstGeom prst="rect">
            <a:avLst/>
          </a:prstGeom>
          <a:noFill/>
        </p:spPr>
        <p:txBody>
          <a:bodyPr wrap="square" lIns="0" rIns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80"/>
              </a:lnSpc>
            </a:pPr>
            <a:r>
              <a:rPr lang="en-GB" sz="2800" b="1" dirty="0">
                <a:solidFill>
                  <a:srgbClr val="007BB2"/>
                </a:solidFill>
                <a:latin typeface="+mn-lt"/>
              </a:rPr>
              <a:t>Technology Transfer for Thriving Recirculating Aquaculture Systems in the Baltic Sea Region</a:t>
            </a: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865755" y="4445555"/>
            <a:ext cx="3580804" cy="1471361"/>
          </a:xfrm>
          <a:prstGeom prst="rect">
            <a:avLst/>
          </a:prstGeom>
          <a:noFill/>
        </p:spPr>
        <p:txBody>
          <a:bodyPr vert="horz" wrap="none" lIns="0" tIns="18000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i="0" kern="1200" spc="1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GB" sz="2400" b="1" baseline="30000" dirty="0">
                <a:solidFill>
                  <a:srgbClr val="5D7997"/>
                </a:solidFill>
                <a:latin typeface="+mn-lt"/>
              </a:rPr>
            </a:br>
            <a:br>
              <a:rPr lang="en-GB" sz="2400" b="1" baseline="30000" dirty="0">
                <a:solidFill>
                  <a:srgbClr val="5D7997"/>
                </a:solidFill>
                <a:latin typeface="+mn-lt"/>
              </a:rPr>
            </a:br>
            <a:br>
              <a:rPr lang="en-GB" sz="2400" b="1" baseline="30000" dirty="0">
                <a:solidFill>
                  <a:srgbClr val="5D7997"/>
                </a:solidFill>
                <a:latin typeface="+mn-lt"/>
              </a:rPr>
            </a:br>
            <a:r>
              <a:rPr lang="en-GB" sz="2400" b="1" baseline="30000" dirty="0">
                <a:solidFill>
                  <a:srgbClr val="5D7997"/>
                </a:solidFill>
                <a:latin typeface="+mn-lt"/>
              </a:rPr>
              <a:t>interreg-baltic.eu/project/tetras</a:t>
            </a:r>
            <a:endParaRPr lang="en-GB" sz="2400" baseline="30000" dirty="0">
              <a:solidFill>
                <a:srgbClr val="5D7997"/>
              </a:solidFill>
              <a:latin typeface="+mn-lt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C7ABFBF-D3E9-6B95-7999-3169830F5D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239" y="4149687"/>
            <a:ext cx="3141245" cy="31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1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97D3EF7-395B-BE44-B1F5-0AC34DD78472}"/>
              </a:ext>
            </a:extLst>
          </p:cNvPr>
          <p:cNvSpPr/>
          <p:nvPr/>
        </p:nvSpPr>
        <p:spPr>
          <a:xfrm>
            <a:off x="602282" y="1866412"/>
            <a:ext cx="5227200" cy="4158000"/>
          </a:xfrm>
          <a:prstGeom prst="rect">
            <a:avLst/>
          </a:prstGeom>
          <a:solidFill>
            <a:srgbClr val="5D7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FE70EB-7DC0-0FBF-AE18-F49606974C45}"/>
              </a:ext>
            </a:extLst>
          </p:cNvPr>
          <p:cNvCxnSpPr>
            <a:cxnSpLocks/>
          </p:cNvCxnSpPr>
          <p:nvPr/>
        </p:nvCxnSpPr>
        <p:spPr>
          <a:xfrm flipV="1">
            <a:off x="3592183" y="394436"/>
            <a:ext cx="0" cy="1448042"/>
          </a:xfrm>
          <a:prstGeom prst="line">
            <a:avLst/>
          </a:prstGeom>
          <a:ln w="38100">
            <a:solidFill>
              <a:srgbClr val="004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B6122408-8187-05F5-4F26-8D382E37F1FB}"/>
              </a:ext>
            </a:extLst>
          </p:cNvPr>
          <p:cNvSpPr txBox="1">
            <a:spLocks/>
          </p:cNvSpPr>
          <p:nvPr/>
        </p:nvSpPr>
        <p:spPr>
          <a:xfrm>
            <a:off x="1478187" y="485752"/>
            <a:ext cx="1770005" cy="4285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007BB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dirty="0">
                <a:solidFill>
                  <a:srgbClr val="004E84"/>
                </a:solidFill>
              </a:rPr>
              <a:t>Total </a:t>
            </a:r>
            <a:r>
              <a:rPr lang="de-AT" sz="2000" dirty="0" err="1">
                <a:solidFill>
                  <a:srgbClr val="004E84"/>
                </a:solidFill>
              </a:rPr>
              <a:t>budget</a:t>
            </a:r>
            <a:endParaRPr lang="de-AT" sz="2000" dirty="0">
              <a:solidFill>
                <a:srgbClr val="004E84"/>
              </a:solidFill>
            </a:endParaRP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BB9CFD99-DD43-2C24-5EAC-3D4C980FCD2A}"/>
              </a:ext>
            </a:extLst>
          </p:cNvPr>
          <p:cNvSpPr txBox="1">
            <a:spLocks/>
          </p:cNvSpPr>
          <p:nvPr/>
        </p:nvSpPr>
        <p:spPr>
          <a:xfrm>
            <a:off x="1051131" y="768243"/>
            <a:ext cx="2534476" cy="7000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007BB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3200" dirty="0">
                <a:solidFill>
                  <a:srgbClr val="8AB419"/>
                </a:solidFill>
              </a:rPr>
              <a:t>3 Mio. EUR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3EFB9F7C-9FE9-E602-EFFB-80A070E9489B}"/>
              </a:ext>
            </a:extLst>
          </p:cNvPr>
          <p:cNvSpPr txBox="1">
            <a:spLocks/>
          </p:cNvSpPr>
          <p:nvPr/>
        </p:nvSpPr>
        <p:spPr>
          <a:xfrm>
            <a:off x="1041431" y="1259968"/>
            <a:ext cx="2643516" cy="55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007BB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800" b="0" dirty="0">
                <a:solidFill>
                  <a:srgbClr val="004E84"/>
                </a:solidFill>
              </a:rPr>
              <a:t>(80% </a:t>
            </a:r>
            <a:r>
              <a:rPr lang="de-AT" sz="1800" b="0" dirty="0" err="1">
                <a:solidFill>
                  <a:srgbClr val="004E84"/>
                </a:solidFill>
              </a:rPr>
              <a:t>Finansiering</a:t>
            </a:r>
            <a:r>
              <a:rPr lang="de-AT" sz="1800" b="0" dirty="0">
                <a:solidFill>
                  <a:srgbClr val="004E84"/>
                </a:solidFill>
              </a:rPr>
              <a:t>)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19A1EB69-E088-55DA-3E43-CB95D995268F}"/>
              </a:ext>
            </a:extLst>
          </p:cNvPr>
          <p:cNvSpPr txBox="1">
            <a:spLocks/>
          </p:cNvSpPr>
          <p:nvPr/>
        </p:nvSpPr>
        <p:spPr>
          <a:xfrm>
            <a:off x="4128279" y="485752"/>
            <a:ext cx="1770005" cy="4285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007BB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dirty="0" err="1">
                <a:solidFill>
                  <a:srgbClr val="004E84"/>
                </a:solidFill>
              </a:rPr>
              <a:t>Projektlængde</a:t>
            </a:r>
            <a:endParaRPr lang="de-AT" sz="2000" dirty="0">
              <a:solidFill>
                <a:srgbClr val="004E84"/>
              </a:solidFill>
            </a:endParaRP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37267CC2-6D99-FCD9-688E-B700B111074A}"/>
              </a:ext>
            </a:extLst>
          </p:cNvPr>
          <p:cNvSpPr txBox="1">
            <a:spLocks/>
          </p:cNvSpPr>
          <p:nvPr/>
        </p:nvSpPr>
        <p:spPr>
          <a:xfrm>
            <a:off x="3701223" y="768243"/>
            <a:ext cx="2534476" cy="7000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007BB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>
                <a:solidFill>
                  <a:srgbClr val="8AB419"/>
                </a:solidFill>
              </a:rPr>
              <a:t>36 </a:t>
            </a:r>
            <a:r>
              <a:rPr lang="en-GB" sz="3200" dirty="0" err="1">
                <a:solidFill>
                  <a:srgbClr val="8AB419"/>
                </a:solidFill>
              </a:rPr>
              <a:t>mdr</a:t>
            </a:r>
            <a:r>
              <a:rPr lang="en-GB" sz="3200" dirty="0">
                <a:solidFill>
                  <a:srgbClr val="8AB419"/>
                </a:solidFill>
              </a:rPr>
              <a:t>.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6E68573F-E21E-42DC-3FBF-9F48D3583A44}"/>
              </a:ext>
            </a:extLst>
          </p:cNvPr>
          <p:cNvSpPr txBox="1">
            <a:spLocks/>
          </p:cNvSpPr>
          <p:nvPr/>
        </p:nvSpPr>
        <p:spPr>
          <a:xfrm>
            <a:off x="3691524" y="1259968"/>
            <a:ext cx="2643516" cy="55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007BB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800" b="0" dirty="0">
                <a:solidFill>
                  <a:srgbClr val="004E84"/>
                </a:solidFill>
              </a:rPr>
              <a:t>01.2023 – 12.2025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B043A7-A5B6-9F11-595F-9CA66C2FD3A4}"/>
              </a:ext>
            </a:extLst>
          </p:cNvPr>
          <p:cNvCxnSpPr>
            <a:cxnSpLocks/>
          </p:cNvCxnSpPr>
          <p:nvPr/>
        </p:nvCxnSpPr>
        <p:spPr>
          <a:xfrm flipV="1">
            <a:off x="6333821" y="394436"/>
            <a:ext cx="0" cy="1448042"/>
          </a:xfrm>
          <a:prstGeom prst="line">
            <a:avLst/>
          </a:prstGeom>
          <a:ln w="38100">
            <a:solidFill>
              <a:srgbClr val="004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17503B76-4C8E-7342-9ED2-8DBE1307A3CF}"/>
              </a:ext>
            </a:extLst>
          </p:cNvPr>
          <p:cNvSpPr txBox="1">
            <a:spLocks/>
          </p:cNvSpPr>
          <p:nvPr/>
        </p:nvSpPr>
        <p:spPr>
          <a:xfrm>
            <a:off x="6869917" y="485752"/>
            <a:ext cx="1770005" cy="4285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007BB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err="1">
                <a:solidFill>
                  <a:srgbClr val="004E84"/>
                </a:solidFill>
              </a:rPr>
              <a:t>Konsortium</a:t>
            </a:r>
            <a:endParaRPr lang="en-GB" sz="2000" dirty="0">
              <a:solidFill>
                <a:srgbClr val="004E84"/>
              </a:solidFill>
            </a:endParaRP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CE0C82B3-0AAB-D161-F64D-ED8C8F64BF26}"/>
              </a:ext>
            </a:extLst>
          </p:cNvPr>
          <p:cNvSpPr txBox="1">
            <a:spLocks/>
          </p:cNvSpPr>
          <p:nvPr/>
        </p:nvSpPr>
        <p:spPr>
          <a:xfrm>
            <a:off x="6442861" y="768243"/>
            <a:ext cx="2534476" cy="7000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007BB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>
                <a:solidFill>
                  <a:srgbClr val="8AB419"/>
                </a:solidFill>
              </a:rPr>
              <a:t>10 </a:t>
            </a:r>
            <a:r>
              <a:rPr lang="en-GB" sz="3200" dirty="0" err="1">
                <a:solidFill>
                  <a:srgbClr val="8AB419"/>
                </a:solidFill>
              </a:rPr>
              <a:t>partnere</a:t>
            </a:r>
            <a:endParaRPr lang="en-GB" sz="3200" dirty="0">
              <a:solidFill>
                <a:srgbClr val="8AB419"/>
              </a:solidFill>
            </a:endParaRP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1DAA5128-1995-D55B-E773-93B7A6B01225}"/>
              </a:ext>
            </a:extLst>
          </p:cNvPr>
          <p:cNvSpPr txBox="1">
            <a:spLocks/>
          </p:cNvSpPr>
          <p:nvPr/>
        </p:nvSpPr>
        <p:spPr>
          <a:xfrm>
            <a:off x="6433162" y="1259968"/>
            <a:ext cx="2643516" cy="55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007BB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800" b="0" dirty="0">
                <a:solidFill>
                  <a:srgbClr val="004E84"/>
                </a:solidFill>
              </a:rPr>
              <a:t>LT • DE • DK • EE • PL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8877149-9994-9190-1173-2089EAD39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0"/>
          <a:stretch/>
        </p:blipFill>
        <p:spPr>
          <a:xfrm>
            <a:off x="692998" y="1963931"/>
            <a:ext cx="5045768" cy="39778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38DA881-2B58-B49B-9650-D8EE00FE1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364" y="2188178"/>
            <a:ext cx="6001510" cy="3438365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345BF18-09B9-4D22-F5C4-CD286403AB30}"/>
              </a:ext>
            </a:extLst>
          </p:cNvPr>
          <p:cNvCxnSpPr>
            <a:cxnSpLocks/>
          </p:cNvCxnSpPr>
          <p:nvPr/>
        </p:nvCxnSpPr>
        <p:spPr>
          <a:xfrm flipV="1">
            <a:off x="9075047" y="422948"/>
            <a:ext cx="0" cy="1448042"/>
          </a:xfrm>
          <a:prstGeom prst="line">
            <a:avLst/>
          </a:prstGeom>
          <a:ln w="38100">
            <a:solidFill>
              <a:srgbClr val="004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D964C159-C051-D8AF-B0DB-7C3B13C424A2}"/>
              </a:ext>
            </a:extLst>
          </p:cNvPr>
          <p:cNvSpPr txBox="1">
            <a:spLocks/>
          </p:cNvSpPr>
          <p:nvPr/>
        </p:nvSpPr>
        <p:spPr>
          <a:xfrm>
            <a:off x="9403175" y="538198"/>
            <a:ext cx="1770005" cy="4285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007BB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err="1">
                <a:solidFill>
                  <a:srgbClr val="004E84"/>
                </a:solidFill>
              </a:rPr>
              <a:t>Løsninger</a:t>
            </a:r>
            <a:endParaRPr lang="en-GB" sz="2000" dirty="0">
              <a:solidFill>
                <a:srgbClr val="004E84"/>
              </a:solidFill>
            </a:endParaRPr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443D0C3E-8307-660A-D95A-BE5A436E1B96}"/>
              </a:ext>
            </a:extLst>
          </p:cNvPr>
          <p:cNvSpPr txBox="1">
            <a:spLocks/>
          </p:cNvSpPr>
          <p:nvPr/>
        </p:nvSpPr>
        <p:spPr>
          <a:xfrm>
            <a:off x="8976119" y="820689"/>
            <a:ext cx="2534476" cy="7000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007BB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>
                <a:solidFill>
                  <a:srgbClr val="8AB419"/>
                </a:solidFill>
              </a:rPr>
              <a:t>4 </a:t>
            </a:r>
            <a:r>
              <a:rPr lang="en-GB" sz="3200" dirty="0" err="1">
                <a:solidFill>
                  <a:srgbClr val="8AB419"/>
                </a:solidFill>
              </a:rPr>
              <a:t>piloter</a:t>
            </a:r>
            <a:endParaRPr lang="en-GB" sz="3200" dirty="0">
              <a:solidFill>
                <a:srgbClr val="8AB419"/>
              </a:solidFill>
            </a:endParaRP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65B34B8F-8DF9-A541-F5DE-FE8AFA78FE3C}"/>
              </a:ext>
            </a:extLst>
          </p:cNvPr>
          <p:cNvSpPr txBox="1">
            <a:spLocks/>
          </p:cNvSpPr>
          <p:nvPr/>
        </p:nvSpPr>
        <p:spPr>
          <a:xfrm>
            <a:off x="8976119" y="1312414"/>
            <a:ext cx="2643516" cy="55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007BB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800" b="0" dirty="0">
                <a:solidFill>
                  <a:srgbClr val="004E84"/>
                </a:solidFill>
              </a:rPr>
              <a:t>LT  • DK • EE </a:t>
            </a:r>
          </a:p>
        </p:txBody>
      </p:sp>
      <p:pic>
        <p:nvPicPr>
          <p:cNvPr id="35" name="Picture 34" descr="A picture containing icon&#10;&#10;Description automatically generated">
            <a:extLst>
              <a:ext uri="{FF2B5EF4-FFF2-40B4-BE49-F238E27FC236}">
                <a16:creationId xmlns:a16="http://schemas.microsoft.com/office/drawing/2014/main" id="{C343ECD9-4505-D46E-40C3-383054A15D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9" y="5930258"/>
            <a:ext cx="3687073" cy="8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3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A6A4B38E-DA84-C55D-DF0B-6BEE183AFC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9" y="5930258"/>
            <a:ext cx="3687073" cy="807091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851B540-B69A-2275-3445-6C2AB8E89209}"/>
              </a:ext>
            </a:extLst>
          </p:cNvPr>
          <p:cNvSpPr txBox="1">
            <a:spLocks/>
          </p:cNvSpPr>
          <p:nvPr/>
        </p:nvSpPr>
        <p:spPr>
          <a:xfrm>
            <a:off x="437918" y="1015358"/>
            <a:ext cx="10505065" cy="39840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b="1" dirty="0"/>
              <a:t>Overordnet projektmål:</a:t>
            </a:r>
          </a:p>
          <a:p>
            <a:r>
              <a:rPr lang="da-DK" sz="2000" dirty="0"/>
              <a:t>Demonstration af nye koncepter for </a:t>
            </a:r>
            <a:r>
              <a:rPr lang="da-DK" sz="2000" b="1" dirty="0">
                <a:solidFill>
                  <a:srgbClr val="004E84"/>
                </a:solidFill>
              </a:rPr>
              <a:t>industrielle symbioser</a:t>
            </a:r>
            <a:r>
              <a:rPr lang="da-DK" sz="2000" dirty="0"/>
              <a:t>, hvor recirkulerende akvakultur systemer (RAS) placeres på en strategisk måde eller kombineres med industrielle processer for at øge ressource-effektivitet (fx vand, energi). </a:t>
            </a:r>
          </a:p>
          <a:p>
            <a:r>
              <a:rPr lang="da-DK" sz="2000" dirty="0"/>
              <a:t>Målet med TETRAS projektet er at </a:t>
            </a:r>
            <a:r>
              <a:rPr lang="da-DK" sz="2000" b="1" dirty="0">
                <a:solidFill>
                  <a:srgbClr val="8AB419"/>
                </a:solidFill>
              </a:rPr>
              <a:t>forbedre den økonomiske og miljømæssig bæredygtighed af sund fødevarer fra akvakultur produceret i RAS opdræt</a:t>
            </a:r>
            <a:r>
              <a:rPr lang="da-DK" sz="2000" dirty="0"/>
              <a:t>.</a:t>
            </a:r>
          </a:p>
          <a:p>
            <a:r>
              <a:rPr lang="da-DK" sz="2000" b="1" dirty="0">
                <a:solidFill>
                  <a:srgbClr val="004E84"/>
                </a:solidFill>
              </a:rPr>
              <a:t>Et restprodukt fra en proces er en ressource for en anden.</a:t>
            </a:r>
          </a:p>
          <a:p>
            <a:r>
              <a:rPr lang="da-DK" sz="2000" dirty="0"/>
              <a:t>Herudover vil der udvikles værktøj og standarder i TETRAS for monitering og evaluering af RAS ift. investering, implementering og udvidelse af disse fødevare-produktionssystemer.</a:t>
            </a:r>
          </a:p>
          <a:p>
            <a:endParaRPr lang="da-DK" sz="2000" dirty="0"/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47548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entagon 31">
            <a:extLst>
              <a:ext uri="{FF2B5EF4-FFF2-40B4-BE49-F238E27FC236}">
                <a16:creationId xmlns:a16="http://schemas.microsoft.com/office/drawing/2014/main" id="{8160BC8B-141B-E414-CA08-A42C083FD1BD}"/>
              </a:ext>
            </a:extLst>
          </p:cNvPr>
          <p:cNvSpPr/>
          <p:nvPr/>
        </p:nvSpPr>
        <p:spPr>
          <a:xfrm>
            <a:off x="0" y="302774"/>
            <a:ext cx="2679406" cy="689727"/>
          </a:xfrm>
          <a:prstGeom prst="homePlate">
            <a:avLst/>
          </a:prstGeom>
          <a:solidFill>
            <a:srgbClr val="89A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075" y="372207"/>
            <a:ext cx="7376010" cy="550863"/>
          </a:xfrm>
        </p:spPr>
        <p:txBody>
          <a:bodyPr>
            <a:normAutofit fontScale="90000"/>
          </a:bodyPr>
          <a:lstStyle/>
          <a:p>
            <a:r>
              <a:rPr lang="en-GB" sz="4900" dirty="0" err="1">
                <a:solidFill>
                  <a:srgbClr val="007BB2"/>
                </a:solidFill>
              </a:rPr>
              <a:t>Piloter</a:t>
            </a:r>
            <a:endParaRPr lang="en-GB" dirty="0">
              <a:solidFill>
                <a:srgbClr val="007BB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3DE86C-137A-C7A8-09F5-0CD4552398F3}"/>
              </a:ext>
            </a:extLst>
          </p:cNvPr>
          <p:cNvSpPr txBox="1"/>
          <p:nvPr/>
        </p:nvSpPr>
        <p:spPr>
          <a:xfrm>
            <a:off x="521503" y="2919065"/>
            <a:ext cx="2578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BB2"/>
                </a:solidFill>
                <a:cs typeface="Arial" panose="020B0604020202020204" pitchFamily="34" charset="0"/>
              </a:rPr>
              <a:t>Pilot 1</a:t>
            </a:r>
          </a:p>
          <a:p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Behandling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af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RAS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vand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for at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kunne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blive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til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teknisk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vand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45D382-3753-AF58-1C86-0E32896973B2}"/>
              </a:ext>
            </a:extLst>
          </p:cNvPr>
          <p:cNvCxnSpPr>
            <a:cxnSpLocks/>
          </p:cNvCxnSpPr>
          <p:nvPr/>
        </p:nvCxnSpPr>
        <p:spPr>
          <a:xfrm>
            <a:off x="521503" y="3480446"/>
            <a:ext cx="2489200" cy="0"/>
          </a:xfrm>
          <a:prstGeom prst="line">
            <a:avLst/>
          </a:prstGeom>
          <a:ln w="38100">
            <a:solidFill>
              <a:srgbClr val="004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6331FC4-9CFB-A132-CCD4-96F7F1468591}"/>
              </a:ext>
            </a:extLst>
          </p:cNvPr>
          <p:cNvSpPr txBox="1"/>
          <p:nvPr/>
        </p:nvSpPr>
        <p:spPr>
          <a:xfrm>
            <a:off x="3430485" y="2893342"/>
            <a:ext cx="25781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BB2"/>
                </a:solidFill>
                <a:cs typeface="Arial" panose="020B0604020202020204" pitchFamily="34" charset="0"/>
              </a:rPr>
              <a:t>Pilot 2</a:t>
            </a:r>
          </a:p>
          <a:p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Brugen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af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geotermiske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ressourcer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for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opvarmning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og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mineralisering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af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marin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brakvands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RAS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09368B-8958-8C0A-DA9B-96E8315C5F69}"/>
              </a:ext>
            </a:extLst>
          </p:cNvPr>
          <p:cNvCxnSpPr>
            <a:cxnSpLocks/>
          </p:cNvCxnSpPr>
          <p:nvPr/>
        </p:nvCxnSpPr>
        <p:spPr>
          <a:xfrm>
            <a:off x="3430485" y="3454723"/>
            <a:ext cx="2489200" cy="0"/>
          </a:xfrm>
          <a:prstGeom prst="line">
            <a:avLst/>
          </a:prstGeom>
          <a:ln w="38100">
            <a:solidFill>
              <a:srgbClr val="004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055850A-A2D9-513F-536A-07FF65AFC9FE}"/>
              </a:ext>
            </a:extLst>
          </p:cNvPr>
          <p:cNvSpPr txBox="1"/>
          <p:nvPr/>
        </p:nvSpPr>
        <p:spPr>
          <a:xfrm>
            <a:off x="6417123" y="2919065"/>
            <a:ext cx="25781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BB2"/>
                </a:solidFill>
                <a:cs typeface="Arial" panose="020B0604020202020204" pitchFamily="34" charset="0"/>
              </a:rPr>
              <a:t>Pilot 3</a:t>
            </a:r>
          </a:p>
          <a:p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Feasibility-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studie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på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bedst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land- og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ressourcebrug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for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en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komplet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cirkulær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agro-industriel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park, med RAS</a:t>
            </a:r>
          </a:p>
          <a:p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929713-8F03-AC71-BA50-F0022C640F09}"/>
              </a:ext>
            </a:extLst>
          </p:cNvPr>
          <p:cNvCxnSpPr>
            <a:cxnSpLocks/>
          </p:cNvCxnSpPr>
          <p:nvPr/>
        </p:nvCxnSpPr>
        <p:spPr>
          <a:xfrm>
            <a:off x="6355418" y="3454723"/>
            <a:ext cx="2489200" cy="0"/>
          </a:xfrm>
          <a:prstGeom prst="line">
            <a:avLst/>
          </a:prstGeom>
          <a:ln w="38100">
            <a:solidFill>
              <a:srgbClr val="004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9C9200-A518-E213-BE3C-B05022BB147C}"/>
              </a:ext>
            </a:extLst>
          </p:cNvPr>
          <p:cNvSpPr txBox="1"/>
          <p:nvPr/>
        </p:nvSpPr>
        <p:spPr>
          <a:xfrm>
            <a:off x="9403762" y="2867619"/>
            <a:ext cx="2578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BB2"/>
                </a:solidFill>
                <a:cs typeface="Arial" panose="020B0604020202020204" pitchFamily="34" charset="0"/>
              </a:rPr>
              <a:t>Pilot 4</a:t>
            </a:r>
          </a:p>
          <a:p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da-DK" dirty="0">
                <a:solidFill>
                  <a:srgbClr val="000000"/>
                </a:solidFill>
                <a:cs typeface="Arial" panose="020B0604020202020204" pitchFamily="34" charset="0"/>
              </a:rPr>
              <a:t>Pilot-skala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RAS for social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bevidsthed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formidling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og data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samling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13AEB2-41DA-0943-C5B8-9249E9D362A2}"/>
              </a:ext>
            </a:extLst>
          </p:cNvPr>
          <p:cNvCxnSpPr>
            <a:cxnSpLocks/>
          </p:cNvCxnSpPr>
          <p:nvPr/>
        </p:nvCxnSpPr>
        <p:spPr>
          <a:xfrm>
            <a:off x="9403762" y="3429000"/>
            <a:ext cx="2489200" cy="0"/>
          </a:xfrm>
          <a:prstGeom prst="line">
            <a:avLst/>
          </a:prstGeom>
          <a:ln w="38100">
            <a:solidFill>
              <a:srgbClr val="004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28EA354E-F7AD-9B0A-06A0-C2379CEBE9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8" y="1374017"/>
            <a:ext cx="3118309" cy="12884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C4794F-E8A2-6C09-95B1-6C32610C2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088" y="1316012"/>
            <a:ext cx="2373923" cy="13847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38920E-BE5C-7E5C-4681-B79382DB2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42" y="938446"/>
            <a:ext cx="2143003" cy="19652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1AF91E2-1D12-DA1F-CBC6-0EEEBEC02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006" y="883858"/>
            <a:ext cx="1813076" cy="2019830"/>
          </a:xfrm>
          <a:prstGeom prst="rect">
            <a:avLst/>
          </a:prstGeom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30C80F06-A597-D22A-73AF-CA852FD6D6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9" y="5930258"/>
            <a:ext cx="3687073" cy="80709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95D9E6-04CD-0AFD-FD86-3D703606A1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4752" y="5194499"/>
            <a:ext cx="1408157" cy="6008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5409C8-1AEA-C4A2-490D-120B14B9E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692" y="5246489"/>
            <a:ext cx="2007788" cy="42718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1E7D52-D923-A13A-AD98-CAA2C18542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5355" y="5173775"/>
            <a:ext cx="1375303" cy="6704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9100ACE-2D47-4D4E-0C24-9587460DF7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4734" y="5124853"/>
            <a:ext cx="1315621" cy="67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3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A6A4B38E-DA84-C55D-DF0B-6BEE183AFC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9" y="5930258"/>
            <a:ext cx="3687073" cy="807091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851B540-B69A-2275-3445-6C2AB8E89209}"/>
              </a:ext>
            </a:extLst>
          </p:cNvPr>
          <p:cNvSpPr txBox="1">
            <a:spLocks/>
          </p:cNvSpPr>
          <p:nvPr/>
        </p:nvSpPr>
        <p:spPr>
          <a:xfrm>
            <a:off x="543936" y="882837"/>
            <a:ext cx="10505065" cy="43219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b="1" dirty="0"/>
              <a:t>Danske aktiviteter i projektet:</a:t>
            </a:r>
          </a:p>
          <a:p>
            <a:r>
              <a:rPr lang="da-DK" sz="2000" b="1" dirty="0">
                <a:solidFill>
                  <a:srgbClr val="004E84"/>
                </a:solidFill>
              </a:rPr>
              <a:t>Pilot 1:</a:t>
            </a:r>
            <a:r>
              <a:rPr lang="da-DK" sz="2000" dirty="0"/>
              <a:t>  </a:t>
            </a:r>
            <a:r>
              <a:rPr lang="da-DK" sz="2000" b="1" dirty="0">
                <a:solidFill>
                  <a:srgbClr val="004E84"/>
                </a:solidFill>
              </a:rPr>
              <a:t>Business Lolland-Falster (BLF) og Blue Research (BLR)</a:t>
            </a:r>
          </a:p>
          <a:p>
            <a:r>
              <a:rPr lang="da-DK" sz="2000" dirty="0"/>
              <a:t>Der fokuseres på en </a:t>
            </a:r>
            <a:r>
              <a:rPr lang="da-DK" sz="2000" b="1" dirty="0" err="1">
                <a:solidFill>
                  <a:srgbClr val="8AB419"/>
                </a:solidFill>
              </a:rPr>
              <a:t>feasibility</a:t>
            </a:r>
            <a:r>
              <a:rPr lang="da-DK" sz="2000" b="1" dirty="0">
                <a:solidFill>
                  <a:srgbClr val="8AB419"/>
                </a:solidFill>
              </a:rPr>
              <a:t>-studie omkring omdannelse af vand fra et RAS-anlæg til teknisk vand </a:t>
            </a:r>
            <a:r>
              <a:rPr lang="da-DK" sz="2000" dirty="0"/>
              <a:t>som kan bruges i en industriel proces. Der undersøges diverse vandfiltreringsteknologier.</a:t>
            </a:r>
          </a:p>
          <a:p>
            <a:endParaRPr lang="da-DK" sz="2000" dirty="0"/>
          </a:p>
          <a:p>
            <a:r>
              <a:rPr lang="da-DK" sz="2000" b="1" dirty="0">
                <a:solidFill>
                  <a:srgbClr val="004E84"/>
                </a:solidFill>
              </a:rPr>
              <a:t>Pilot 4:</a:t>
            </a:r>
            <a:r>
              <a:rPr lang="da-DK" sz="2000" dirty="0"/>
              <a:t>  </a:t>
            </a:r>
            <a:r>
              <a:rPr lang="da-DK" sz="2000" b="1" dirty="0">
                <a:solidFill>
                  <a:srgbClr val="004E84"/>
                </a:solidFill>
              </a:rPr>
              <a:t>Bioøkonomisk Vækstcenter Guldborgsund og Guldborgsund Zoo &amp; Botanisk Have</a:t>
            </a:r>
          </a:p>
          <a:p>
            <a:r>
              <a:rPr lang="da-DK" sz="2000" dirty="0"/>
              <a:t>Der etableres et </a:t>
            </a:r>
            <a:r>
              <a:rPr lang="da-DK" sz="2000" b="1" dirty="0">
                <a:solidFill>
                  <a:srgbClr val="8AB419"/>
                </a:solidFill>
              </a:rPr>
              <a:t>RAS og </a:t>
            </a:r>
            <a:r>
              <a:rPr lang="da-DK" sz="2000" b="1" dirty="0" err="1">
                <a:solidFill>
                  <a:srgbClr val="8AB419"/>
                </a:solidFill>
              </a:rPr>
              <a:t>akvaponi</a:t>
            </a:r>
            <a:r>
              <a:rPr lang="da-DK" sz="2000" b="1" dirty="0">
                <a:solidFill>
                  <a:srgbClr val="8AB419"/>
                </a:solidFill>
              </a:rPr>
              <a:t> demonstrationsanlæg i Guldborgsund Zoo &amp; Botanisk Have</a:t>
            </a:r>
            <a:r>
              <a:rPr lang="da-DK" sz="2000" dirty="0"/>
              <a:t>, hvor der er mulighed for at formidle omkring fiske- og plantesymbioser, cirkulær bioøkonomi, vandkvalitet og ressourceeffektivitet. </a:t>
            </a:r>
            <a:br>
              <a:rPr lang="da-DK" sz="2000" dirty="0"/>
            </a:br>
            <a:r>
              <a:rPr lang="da-DK" sz="2000" dirty="0"/>
              <a:t>I et samarbejde med Pilot 1, vil der testes vandfiltrerings teknologi. Der samles data ift. en </a:t>
            </a:r>
            <a:r>
              <a:rPr lang="da-DK" sz="2000" b="1" dirty="0">
                <a:solidFill>
                  <a:srgbClr val="8AB419"/>
                </a:solidFill>
              </a:rPr>
              <a:t>livscyklusanalyse (LCA) og udvikles faktabaserede kommunikationsmaterialer </a:t>
            </a:r>
            <a:r>
              <a:rPr lang="da-DK" sz="2000" dirty="0"/>
              <a:t>til gæster, elever, studerende og erhvervsinteressenter.     </a:t>
            </a: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88451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entagon 27">
            <a:extLst>
              <a:ext uri="{FF2B5EF4-FFF2-40B4-BE49-F238E27FC236}">
                <a16:creationId xmlns:a16="http://schemas.microsoft.com/office/drawing/2014/main" id="{4BEE60E5-45EB-689F-B932-BFFE30B95C71}"/>
              </a:ext>
            </a:extLst>
          </p:cNvPr>
          <p:cNvSpPr/>
          <p:nvPr/>
        </p:nvSpPr>
        <p:spPr>
          <a:xfrm>
            <a:off x="-1" y="172981"/>
            <a:ext cx="2679406" cy="689727"/>
          </a:xfrm>
          <a:prstGeom prst="homePlate">
            <a:avLst/>
          </a:prstGeom>
          <a:solidFill>
            <a:srgbClr val="C1D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6C905-3032-E2D8-5F26-5FA8493E440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01072" y="1518235"/>
            <a:ext cx="8989855" cy="607120"/>
          </a:xfrm>
        </p:spPr>
        <p:txBody>
          <a:bodyPr/>
          <a:lstStyle/>
          <a:p>
            <a:r>
              <a:rPr lang="en-DE" dirty="0"/>
              <a:t>Portfolio </a:t>
            </a:r>
            <a:r>
              <a:rPr lang="da-DK" dirty="0"/>
              <a:t>a</a:t>
            </a:r>
            <a:r>
              <a:rPr lang="en-DE" dirty="0"/>
              <a:t>f </a:t>
            </a:r>
            <a:r>
              <a:rPr lang="da-DK" dirty="0"/>
              <a:t>løsninger med anbefalinger</a:t>
            </a:r>
            <a:r>
              <a:rPr lang="en-DE" dirty="0"/>
              <a:t> for </a:t>
            </a:r>
            <a:r>
              <a:rPr lang="da-DK" dirty="0"/>
              <a:t>beslutningstagere</a:t>
            </a:r>
            <a:endParaRPr lang="en-DE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332583-53C8-F2AE-5FDB-D914C1EF025F}"/>
              </a:ext>
            </a:extLst>
          </p:cNvPr>
          <p:cNvSpPr txBox="1">
            <a:spLocks/>
          </p:cNvSpPr>
          <p:nvPr/>
        </p:nvSpPr>
        <p:spPr>
          <a:xfrm>
            <a:off x="1570079" y="1049118"/>
            <a:ext cx="11284010" cy="15858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/>
              <a:t>P</a:t>
            </a:r>
            <a:r>
              <a:rPr lang="en-DE" sz="2400" dirty="0"/>
              <a:t>roje</a:t>
            </a:r>
            <a:r>
              <a:rPr lang="da-DK" sz="2400" dirty="0"/>
              <a:t>k</a:t>
            </a:r>
            <a:r>
              <a:rPr lang="en-DE" sz="2400" dirty="0"/>
              <a:t>tresult</a:t>
            </a:r>
            <a:r>
              <a:rPr lang="da-DK" sz="2400" dirty="0" err="1"/>
              <a:t>aterne</a:t>
            </a:r>
            <a:r>
              <a:rPr lang="da-DK" sz="2400" dirty="0"/>
              <a:t> opsummeres som et</a:t>
            </a:r>
            <a:r>
              <a:rPr lang="en-DE" sz="2400" dirty="0"/>
              <a:t>   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76F72291-32CD-A44C-0E47-839EA0A5EA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9" y="5930258"/>
            <a:ext cx="3687073" cy="807091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5DEFA96-E2B7-A8FC-2874-65EB91C32E23}"/>
              </a:ext>
            </a:extLst>
          </p:cNvPr>
          <p:cNvSpPr txBox="1">
            <a:spLocks/>
          </p:cNvSpPr>
          <p:nvPr/>
        </p:nvSpPr>
        <p:spPr>
          <a:xfrm>
            <a:off x="2591409" y="2917781"/>
            <a:ext cx="3870251" cy="8070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sz="2000" dirty="0"/>
              <a:t>Inves</a:t>
            </a:r>
            <a:r>
              <a:rPr lang="da-DK" sz="2000" dirty="0" err="1"/>
              <a:t>teringsklare</a:t>
            </a:r>
            <a:r>
              <a:rPr lang="en-DE" sz="2000" dirty="0"/>
              <a:t> business cases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8CA1085-7928-A4EA-5D7E-64206D1720BD}"/>
              </a:ext>
            </a:extLst>
          </p:cNvPr>
          <p:cNvSpPr txBox="1">
            <a:spLocks/>
          </p:cNvSpPr>
          <p:nvPr/>
        </p:nvSpPr>
        <p:spPr>
          <a:xfrm>
            <a:off x="2591409" y="3731930"/>
            <a:ext cx="3666996" cy="8070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sz="2000" dirty="0"/>
              <a:t>Licens</a:t>
            </a:r>
            <a:r>
              <a:rPr lang="da-DK" sz="2000" dirty="0"/>
              <a:t>er</a:t>
            </a:r>
            <a:r>
              <a:rPr lang="en-DE" sz="2000" dirty="0"/>
              <a:t>, </a:t>
            </a:r>
            <a:r>
              <a:rPr lang="da-DK" sz="2000" dirty="0"/>
              <a:t>tilladelser og </a:t>
            </a:r>
            <a:r>
              <a:rPr lang="en-DE" sz="2000" dirty="0"/>
              <a:t>guidelines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40C3967-C70A-E365-3BC3-A39E140DB42E}"/>
              </a:ext>
            </a:extLst>
          </p:cNvPr>
          <p:cNvSpPr txBox="1">
            <a:spLocks/>
          </p:cNvSpPr>
          <p:nvPr/>
        </p:nvSpPr>
        <p:spPr>
          <a:xfrm>
            <a:off x="7771860" y="3012510"/>
            <a:ext cx="3870250" cy="8070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sz="2000" dirty="0"/>
              <a:t>Te</a:t>
            </a:r>
            <a:r>
              <a:rPr lang="da-DK" sz="2000" dirty="0" err="1"/>
              <a:t>kniske</a:t>
            </a:r>
            <a:r>
              <a:rPr lang="da-DK" sz="2000" dirty="0"/>
              <a:t> anbefalinger for</a:t>
            </a:r>
            <a:r>
              <a:rPr lang="en-DE" sz="2000" dirty="0"/>
              <a:t> f</a:t>
            </a:r>
            <a:r>
              <a:rPr lang="da-DK" sz="2000" dirty="0" err="1"/>
              <a:t>remtidens</a:t>
            </a:r>
            <a:r>
              <a:rPr lang="da-DK" sz="2000" dirty="0"/>
              <a:t> udviklere og</a:t>
            </a:r>
            <a:r>
              <a:rPr lang="en-DE" sz="2000" dirty="0"/>
              <a:t> innovator</a:t>
            </a:r>
            <a:r>
              <a:rPr lang="da-DK" sz="2000" dirty="0"/>
              <a:t>er</a:t>
            </a:r>
            <a:endParaRPr lang="en-DE" sz="200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436AD56-25B6-29F8-3979-4AEA8DCBA648}"/>
              </a:ext>
            </a:extLst>
          </p:cNvPr>
          <p:cNvSpPr txBox="1">
            <a:spLocks/>
          </p:cNvSpPr>
          <p:nvPr/>
        </p:nvSpPr>
        <p:spPr>
          <a:xfrm>
            <a:off x="2524672" y="4833115"/>
            <a:ext cx="3666995" cy="8070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/>
              <a:t>K</a:t>
            </a:r>
            <a:r>
              <a:rPr lang="en-DE" sz="2000" dirty="0"/>
              <a:t>ommuni</a:t>
            </a:r>
            <a:r>
              <a:rPr lang="da-DK" sz="2000" dirty="0"/>
              <a:t>k</a:t>
            </a:r>
            <a:r>
              <a:rPr lang="en-DE" sz="2000" dirty="0"/>
              <a:t>ation material</a:t>
            </a:r>
            <a:r>
              <a:rPr lang="da-DK" sz="2000" dirty="0"/>
              <a:t>e</a:t>
            </a:r>
            <a:r>
              <a:rPr lang="en-DE" sz="2000" dirty="0"/>
              <a:t> for </a:t>
            </a:r>
            <a:r>
              <a:rPr lang="da-DK" sz="2000" dirty="0"/>
              <a:t>slutbrugere</a:t>
            </a:r>
            <a:r>
              <a:rPr lang="en-DE" sz="2000" dirty="0"/>
              <a:t> </a:t>
            </a:r>
            <a:r>
              <a:rPr lang="da-DK" sz="2000" dirty="0"/>
              <a:t>og</a:t>
            </a:r>
            <a:r>
              <a:rPr lang="en-DE" sz="2000" dirty="0"/>
              <a:t> </a:t>
            </a:r>
            <a:r>
              <a:rPr lang="da-DK" sz="2000" dirty="0"/>
              <a:t>samfundet</a:t>
            </a:r>
            <a:endParaRPr lang="en-DE" sz="2000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22CEB8C-F980-FDF3-4092-FDA5C14576BA}"/>
              </a:ext>
            </a:extLst>
          </p:cNvPr>
          <p:cNvSpPr txBox="1">
            <a:spLocks/>
          </p:cNvSpPr>
          <p:nvPr/>
        </p:nvSpPr>
        <p:spPr>
          <a:xfrm>
            <a:off x="7771860" y="3983620"/>
            <a:ext cx="3870250" cy="8070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/>
              <a:t>Anbefalinger </a:t>
            </a:r>
            <a:r>
              <a:rPr lang="en-DE" sz="2000" dirty="0"/>
              <a:t>for </a:t>
            </a:r>
            <a:r>
              <a:rPr lang="da-DK" sz="2000" dirty="0"/>
              <a:t>beslutningstagere på hvordan bedst at støtte</a:t>
            </a:r>
            <a:r>
              <a:rPr lang="en-DE" sz="2000" dirty="0"/>
              <a:t> te</a:t>
            </a:r>
            <a:r>
              <a:rPr lang="da-DK" sz="2000" dirty="0"/>
              <a:t>kn</a:t>
            </a:r>
            <a:r>
              <a:rPr lang="en-DE" sz="2000" dirty="0"/>
              <a:t>olog</a:t>
            </a:r>
            <a:r>
              <a:rPr lang="da-DK" sz="2000" dirty="0"/>
              <a:t>i-deling</a:t>
            </a:r>
            <a:r>
              <a:rPr lang="en-DE" sz="2000" dirty="0"/>
              <a:t>, innovation</a:t>
            </a:r>
            <a:r>
              <a:rPr lang="da-DK" sz="2000" dirty="0"/>
              <a:t> og adgang til </a:t>
            </a:r>
            <a:r>
              <a:rPr lang="en-DE" sz="2000" dirty="0"/>
              <a:t>marke</a:t>
            </a:r>
            <a:r>
              <a:rPr lang="da-DK" sz="2000" dirty="0"/>
              <a:t>det</a:t>
            </a:r>
            <a:r>
              <a:rPr lang="en-DE" sz="2000" dirty="0"/>
              <a:t> </a:t>
            </a:r>
            <a:r>
              <a:rPr lang="da-DK" sz="2000" dirty="0"/>
              <a:t>f</a:t>
            </a:r>
            <a:r>
              <a:rPr lang="en-DE" sz="2000" dirty="0"/>
              <a:t>o</a:t>
            </a:r>
            <a:r>
              <a:rPr lang="da-DK" sz="2000" dirty="0"/>
              <a:t>r</a:t>
            </a:r>
            <a:r>
              <a:rPr lang="en-DE" sz="2000" dirty="0"/>
              <a:t> RAS </a:t>
            </a:r>
            <a:r>
              <a:rPr lang="da-DK" sz="2000" dirty="0"/>
              <a:t>og associerede</a:t>
            </a:r>
            <a:r>
              <a:rPr lang="en-DE" sz="2000" dirty="0"/>
              <a:t> </a:t>
            </a:r>
            <a:r>
              <a:rPr lang="da-DK" sz="2000" dirty="0"/>
              <a:t>koncepter/</a:t>
            </a:r>
            <a:r>
              <a:rPr lang="en-DE" sz="2000" dirty="0"/>
              <a:t>symbi</a:t>
            </a:r>
            <a:r>
              <a:rPr lang="da-DK" sz="2000" dirty="0"/>
              <a:t>oser</a:t>
            </a:r>
            <a:endParaRPr lang="en-DE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6E5137-64D7-E8B1-9F02-541C697CE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072" y="2604632"/>
            <a:ext cx="855661" cy="9441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5DC3C4-22C1-898B-AA26-41A665917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121" y="3645153"/>
            <a:ext cx="855660" cy="9806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4415C0-1EAD-40E9-4301-EB864837A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872" y="4783406"/>
            <a:ext cx="856800" cy="856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1A3112-8379-B08E-1040-92615AC87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636" y="3897566"/>
            <a:ext cx="894968" cy="979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690A67-626B-6E8E-78F6-CC0DE8A030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7895" y="2861545"/>
            <a:ext cx="888709" cy="870385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C4D0D43-1134-71C2-4D69-C5D4B6B025C6}"/>
              </a:ext>
            </a:extLst>
          </p:cNvPr>
          <p:cNvSpPr txBox="1">
            <a:spLocks/>
          </p:cNvSpPr>
          <p:nvPr/>
        </p:nvSpPr>
        <p:spPr>
          <a:xfrm>
            <a:off x="652347" y="216600"/>
            <a:ext cx="2027057" cy="553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007BB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sz="4000" dirty="0">
                <a:solidFill>
                  <a:srgbClr val="64AE53"/>
                </a:solidFill>
              </a:rPr>
              <a:t>Output</a:t>
            </a:r>
            <a:r>
              <a:rPr lang="da-DK" sz="4000" dirty="0">
                <a:solidFill>
                  <a:srgbClr val="64AE53"/>
                </a:solidFill>
              </a:rPr>
              <a:t>s</a:t>
            </a:r>
            <a:endParaRPr lang="en-DE" sz="4000" dirty="0">
              <a:solidFill>
                <a:srgbClr val="64AE53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9FDD671-79A3-305D-7BFB-7E53E8F9C1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679" y="1398132"/>
            <a:ext cx="14224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1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87747A-6485-E831-4ED0-771BFA06E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55" y="523477"/>
            <a:ext cx="4686935" cy="1982343"/>
          </a:xfrm>
          <a:prstGeom prst="rect">
            <a:avLst/>
          </a:prstGeom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1661C4BC-C734-42D6-84CE-4DC36623240C}"/>
              </a:ext>
            </a:extLst>
          </p:cNvPr>
          <p:cNvSpPr txBox="1"/>
          <p:nvPr/>
        </p:nvSpPr>
        <p:spPr>
          <a:xfrm>
            <a:off x="843589" y="3415857"/>
            <a:ext cx="4217510" cy="19461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500"/>
              </a:lnSpc>
            </a:pPr>
            <a:endParaRPr lang="en-US" sz="2000" dirty="0">
              <a:solidFill>
                <a:srgbClr val="4B4B4B"/>
              </a:solidFill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7E01BB28-C2D3-4B27-90D5-F259674E845D}"/>
              </a:ext>
            </a:extLst>
          </p:cNvPr>
          <p:cNvSpPr txBox="1"/>
          <p:nvPr/>
        </p:nvSpPr>
        <p:spPr>
          <a:xfrm>
            <a:off x="832955" y="2785736"/>
            <a:ext cx="7315622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4000" b="1" dirty="0">
                <a:solidFill>
                  <a:srgbClr val="5D7997"/>
                </a:solidFill>
              </a:rPr>
              <a:t>Contacts</a:t>
            </a:r>
            <a:endParaRPr lang="en-US" sz="4000" dirty="0">
              <a:solidFill>
                <a:srgbClr val="5D7997"/>
              </a:solidFill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DA96ECB4-6878-7ADC-99B7-66A0A9013BEA}"/>
              </a:ext>
            </a:extLst>
          </p:cNvPr>
          <p:cNvSpPr txBox="1"/>
          <p:nvPr/>
        </p:nvSpPr>
        <p:spPr>
          <a:xfrm>
            <a:off x="877802" y="6037687"/>
            <a:ext cx="905619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ts val="2000"/>
              </a:lnSpc>
            </a:pPr>
            <a:r>
              <a:rPr lang="en-GB" sz="2000" dirty="0" err="1">
                <a:solidFill>
                  <a:srgbClr val="007BB2"/>
                </a:solidFill>
              </a:rPr>
              <a:t>Projektet</a:t>
            </a:r>
            <a:r>
              <a:rPr lang="en-GB" sz="2000" dirty="0">
                <a:solidFill>
                  <a:srgbClr val="007BB2"/>
                </a:solidFill>
              </a:rPr>
              <a:t> er </a:t>
            </a:r>
            <a:r>
              <a:rPr lang="en-GB" sz="2000" dirty="0" err="1">
                <a:solidFill>
                  <a:srgbClr val="007BB2"/>
                </a:solidFill>
              </a:rPr>
              <a:t>finansieret</a:t>
            </a:r>
            <a:r>
              <a:rPr lang="en-GB" sz="2000" dirty="0">
                <a:solidFill>
                  <a:srgbClr val="007BB2"/>
                </a:solidFill>
              </a:rPr>
              <a:t> </a:t>
            </a:r>
            <a:r>
              <a:rPr lang="en-GB" sz="2000" dirty="0" err="1">
                <a:solidFill>
                  <a:srgbClr val="007BB2"/>
                </a:solidFill>
              </a:rPr>
              <a:t>af</a:t>
            </a:r>
            <a:r>
              <a:rPr lang="en-GB" sz="2000" dirty="0">
                <a:solidFill>
                  <a:srgbClr val="007BB2"/>
                </a:solidFill>
              </a:rPr>
              <a:t> Interreg Baltic Sea Region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6C692-C86B-110B-F9C8-9BFBC0E9656C}"/>
              </a:ext>
            </a:extLst>
          </p:cNvPr>
          <p:cNvSpPr txBox="1"/>
          <p:nvPr/>
        </p:nvSpPr>
        <p:spPr>
          <a:xfrm>
            <a:off x="2083744" y="3271211"/>
            <a:ext cx="4107519" cy="1122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hlinkClick r:id="rId3"/>
              </a:rPr>
              <a:t>www.interreg-baltic.eu/project/tetras/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>
              <a:lnSpc>
                <a:spcPct val="200000"/>
              </a:lnSpc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tetras@submariner-network.eu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F8326A-BA2F-EB9F-517E-BAAB80BDF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874" y="3501904"/>
            <a:ext cx="532870" cy="19461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96D7E9-BB5F-E6E8-8E90-A939722875B6}"/>
              </a:ext>
            </a:extLst>
          </p:cNvPr>
          <p:cNvSpPr txBox="1"/>
          <p:nvPr/>
        </p:nvSpPr>
        <p:spPr>
          <a:xfrm>
            <a:off x="2083743" y="4305500"/>
            <a:ext cx="4107519" cy="1122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TETRAS BSR</a:t>
            </a:r>
          </a:p>
          <a:p>
            <a:pPr algn="l">
              <a:lnSpc>
                <a:spcPct val="200000"/>
              </a:lnSpc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@TetrasBsr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68B043-0FEC-B901-713B-EE00387684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70" b="-452"/>
          <a:stretch/>
        </p:blipFill>
        <p:spPr>
          <a:xfrm>
            <a:off x="9318087" y="45172"/>
            <a:ext cx="2873913" cy="27691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8F2E7D-D278-782F-2ACF-4273C4E2A7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3269" y="3482107"/>
            <a:ext cx="1715737" cy="19461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B4A3DF-3A77-484A-B7BA-69D0C233CB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92" r="943"/>
          <a:stretch/>
        </p:blipFill>
        <p:spPr>
          <a:xfrm>
            <a:off x="7173004" y="2381693"/>
            <a:ext cx="2215728" cy="21248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91EEC0-A2F9-3394-09A3-67C3261551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9155" y="235837"/>
            <a:ext cx="1929422" cy="18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31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SR / Color Palette">
      <a:dk1>
        <a:srgbClr val="4B4B4D"/>
      </a:dk1>
      <a:lt1>
        <a:srgbClr val="FFFFFF"/>
      </a:lt1>
      <a:dk2>
        <a:srgbClr val="004E84"/>
      </a:dk2>
      <a:lt2>
        <a:srgbClr val="FFFFFF"/>
      </a:lt2>
      <a:accent1>
        <a:srgbClr val="6B9BC2"/>
      </a:accent1>
      <a:accent2>
        <a:srgbClr val="377F77"/>
      </a:accent2>
      <a:accent3>
        <a:srgbClr val="AC3287"/>
      </a:accent3>
      <a:accent4>
        <a:srgbClr val="FFA829"/>
      </a:accent4>
      <a:accent5>
        <a:srgbClr val="8E8C8C"/>
      </a:accent5>
      <a:accent6>
        <a:srgbClr val="64AE53"/>
      </a:accent6>
      <a:hlink>
        <a:srgbClr val="8AB419"/>
      </a:hlink>
      <a:folHlink>
        <a:srgbClr val="8AB41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ctr">
        <a:spAutoFit/>
      </a:bodyPr>
      <a:lstStyle>
        <a:defPPr>
          <a:defRPr sz="4000" b="1" dirty="0" err="1">
            <a:solidFill>
              <a:srgbClr val="004E84"/>
            </a:solidFill>
          </a:defRPr>
        </a:defPPr>
      </a:lstStyle>
    </a:txDef>
  </a:objectDefaults>
  <a:extraClrSchemeLst/>
  <a:custClrLst>
    <a:custClr name="Deep Blue">
      <a:srgbClr val="004E84"/>
    </a:custClr>
    <a:custClr name="Bright Blue">
      <a:srgbClr val="007BB2"/>
    </a:custClr>
    <a:custClr name="Green">
      <a:srgbClr val="8AB419"/>
    </a:custClr>
    <a:custClr name="Warm Black">
      <a:srgbClr val="4B4B4B"/>
    </a:custClr>
    <a:custClr name="NO USE">
      <a:srgbClr val="F5FF00"/>
    </a:custClr>
    <a:custClr name="Deep Blue 57">
      <a:srgbClr val="7B8EB3"/>
    </a:custClr>
    <a:custClr name="Deep Blue 12">
      <a:srgbClr val="E4E5EE"/>
    </a:custClr>
    <a:custClr name="Bright Blue 57">
      <a:srgbClr val="89AFD1"/>
    </a:custClr>
    <a:custClr name="Bright Blue 12">
      <a:srgbClr val="E8EEF5"/>
    </a:custClr>
    <a:custClr name="Green 57">
      <a:srgbClr val="C1D488"/>
    </a:custClr>
    <a:custClr name="Green 12">
      <a:srgbClr val="F3F6E7"/>
    </a:custClr>
    <a:custClr name="NO USE">
      <a:srgbClr val="F5FF00"/>
    </a:custClr>
    <a:custClr name="Priority 1">
      <a:srgbClr val="CF9519"/>
    </a:custClr>
    <a:custClr name="Priority 2">
      <a:srgbClr val="5D7997"/>
    </a:custClr>
    <a:custClr name="Priority 3">
      <a:srgbClr val="5C8064"/>
    </a:custClr>
    <a:custClr name="Priority 4">
      <a:srgbClr val="8C8282"/>
    </a:custClr>
    <a:custClr name="NO USE">
      <a:srgbClr val="F5FF00"/>
    </a:custClr>
    <a:custClr name="ADD ON 1">
      <a:srgbClr val="6B9BC2"/>
    </a:custClr>
    <a:custClr name="ADD ON 2">
      <a:srgbClr val="A1A970"/>
    </a:custClr>
    <a:custClr name="ADD ON 3">
      <a:srgbClr val="CF8787"/>
    </a:custClr>
    <a:custClr name="ADD ON 4">
      <a:srgbClr val="FED440"/>
    </a:custClr>
    <a:custClr name="ADD ON 5">
      <a:srgbClr val="8E8C8C"/>
    </a:custClr>
    <a:custClr name="ADD ON 6">
      <a:srgbClr val="64AE53"/>
    </a:custClr>
    <a:custClr name="ADD ON 7">
      <a:srgbClr val="C86B35"/>
    </a:custClr>
    <a:custClr name="ADD ON 8">
      <a:srgbClr val="B134D8"/>
    </a:custClr>
    <a:custClr name="ADD ON 9">
      <a:srgbClr val="574C4C"/>
    </a:custClr>
    <a:custClr name="ADD ON 10">
      <a:srgbClr val="D62E3F"/>
    </a:custClr>
    <a:custClr name="ADD ON 11">
      <a:srgbClr val="C79F3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BSR / Color Palette">
      <a:dk1>
        <a:srgbClr val="4B4B4D"/>
      </a:dk1>
      <a:lt1>
        <a:srgbClr val="FFFFFF"/>
      </a:lt1>
      <a:dk2>
        <a:srgbClr val="004E84"/>
      </a:dk2>
      <a:lt2>
        <a:srgbClr val="FFFFFF"/>
      </a:lt2>
      <a:accent1>
        <a:srgbClr val="6B9BC2"/>
      </a:accent1>
      <a:accent2>
        <a:srgbClr val="377F77"/>
      </a:accent2>
      <a:accent3>
        <a:srgbClr val="AC3287"/>
      </a:accent3>
      <a:accent4>
        <a:srgbClr val="FFA829"/>
      </a:accent4>
      <a:accent5>
        <a:srgbClr val="8E8C8C"/>
      </a:accent5>
      <a:accent6>
        <a:srgbClr val="64AE53"/>
      </a:accent6>
      <a:hlink>
        <a:srgbClr val="8AB419"/>
      </a:hlink>
      <a:folHlink>
        <a:srgbClr val="8AB41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ctr">
        <a:spAutoFit/>
      </a:bodyPr>
      <a:lstStyle>
        <a:defPPr>
          <a:defRPr sz="4000" b="1" dirty="0" err="1">
            <a:solidFill>
              <a:srgbClr val="004E84"/>
            </a:solidFill>
          </a:defRPr>
        </a:defPPr>
      </a:lstStyle>
    </a:txDef>
  </a:objectDefaults>
  <a:extraClrSchemeLst/>
  <a:custClrLst>
    <a:custClr name="Deep Blue">
      <a:srgbClr val="004E84"/>
    </a:custClr>
    <a:custClr name="Bright Blue">
      <a:srgbClr val="007BB2"/>
    </a:custClr>
    <a:custClr name="Green">
      <a:srgbClr val="8AB419"/>
    </a:custClr>
    <a:custClr name="Warm Black">
      <a:srgbClr val="4B4B4B"/>
    </a:custClr>
    <a:custClr name="NO USE">
      <a:srgbClr val="F5FF00"/>
    </a:custClr>
    <a:custClr name="Deep Blue 57">
      <a:srgbClr val="7B8EB3"/>
    </a:custClr>
    <a:custClr name="Deep Blue 12">
      <a:srgbClr val="E4E5EE"/>
    </a:custClr>
    <a:custClr name="Bright Blue 57">
      <a:srgbClr val="89AFD1"/>
    </a:custClr>
    <a:custClr name="Bright Blue 12">
      <a:srgbClr val="E8EEF5"/>
    </a:custClr>
    <a:custClr name="Green 57">
      <a:srgbClr val="C1D488"/>
    </a:custClr>
    <a:custClr name="Green 12">
      <a:srgbClr val="F3F6E7"/>
    </a:custClr>
    <a:custClr name="NO USE">
      <a:srgbClr val="F5FF00"/>
    </a:custClr>
    <a:custClr name="Priority 1">
      <a:srgbClr val="CF9519"/>
    </a:custClr>
    <a:custClr name="Priority 2">
      <a:srgbClr val="5D7997"/>
    </a:custClr>
    <a:custClr name="Priority 3">
      <a:srgbClr val="5C8064"/>
    </a:custClr>
    <a:custClr name="Priority 4">
      <a:srgbClr val="8C8282"/>
    </a:custClr>
    <a:custClr name="NO USE">
      <a:srgbClr val="F5FF00"/>
    </a:custClr>
    <a:custClr name="ADD ON 1">
      <a:srgbClr val="6B9BC2"/>
    </a:custClr>
    <a:custClr name="ADD ON 2">
      <a:srgbClr val="A1A970"/>
    </a:custClr>
    <a:custClr name="ADD ON 3">
      <a:srgbClr val="CF8787"/>
    </a:custClr>
    <a:custClr name="ADD ON 4">
      <a:srgbClr val="FED440"/>
    </a:custClr>
    <a:custClr name="ADD ON 5">
      <a:srgbClr val="8E8C8C"/>
    </a:custClr>
    <a:custClr name="ADD ON 6">
      <a:srgbClr val="64AE53"/>
    </a:custClr>
    <a:custClr name="ADD ON 7">
      <a:srgbClr val="C86B35"/>
    </a:custClr>
    <a:custClr name="ADD ON 8">
      <a:srgbClr val="B134D8"/>
    </a:custClr>
    <a:custClr name="ADD ON 9">
      <a:srgbClr val="574C4C"/>
    </a:custClr>
    <a:custClr name="ADD ON 10">
      <a:srgbClr val="D62E3F"/>
    </a:custClr>
    <a:custClr name="ADD ON 11">
      <a:srgbClr val="C79F3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BA51F3E0040C468CEDF0224603F7A1" ma:contentTypeVersion="12" ma:contentTypeDescription="Opret et nyt dokument." ma:contentTypeScope="" ma:versionID="9674600ce44c1518ccaf91c3a1881d76">
  <xsd:schema xmlns:xsd="http://www.w3.org/2001/XMLSchema" xmlns:xs="http://www.w3.org/2001/XMLSchema" xmlns:p="http://schemas.microsoft.com/office/2006/metadata/properties" xmlns:ns2="6bcd3926-ced8-4e61-80ce-783efcd2b41a" xmlns:ns3="36fc6c5b-17f1-49b0-9c03-32c4f1c77711" targetNamespace="http://schemas.microsoft.com/office/2006/metadata/properties" ma:root="true" ma:fieldsID="b3a263d9bc4c61c8b5a0caed6806c3a8" ns2:_="" ns3:_="">
    <xsd:import namespace="6bcd3926-ced8-4e61-80ce-783efcd2b41a"/>
    <xsd:import namespace="36fc6c5b-17f1-49b0-9c03-32c4f1c777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d3926-ced8-4e61-80ce-783efcd2b4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ledmærker" ma:readOnly="false" ma:fieldId="{5cf76f15-5ced-4ddc-b409-7134ff3c332f}" ma:taxonomyMulti="true" ma:sspId="4a0ca647-ed6c-4b4a-a9c3-233a9faad5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c6c5b-17f1-49b0-9c03-32c4f1c7771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6ee99bf-647d-4e23-a7db-6c3e6a78b7da}" ma:internalName="TaxCatchAll" ma:showField="CatchAllData" ma:web="36fc6c5b-17f1-49b0-9c03-32c4f1c777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cd3926-ced8-4e61-80ce-783efcd2b41a">
      <Terms xmlns="http://schemas.microsoft.com/office/infopath/2007/PartnerControls"/>
    </lcf76f155ced4ddcb4097134ff3c332f>
    <TaxCatchAll xmlns="36fc6c5b-17f1-49b0-9c03-32c4f1c7771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9191D7-C8F0-45EF-82BB-35CCD3D72153}"/>
</file>

<file path=customXml/itemProps2.xml><?xml version="1.0" encoding="utf-8"?>
<ds:datastoreItem xmlns:ds="http://schemas.openxmlformats.org/officeDocument/2006/customXml" ds:itemID="{F9533684-FA3C-4B68-B901-FC36D0714740}">
  <ds:schemaRefs>
    <ds:schemaRef ds:uri="http://schemas.microsoft.com/office/2006/metadata/properties"/>
    <ds:schemaRef ds:uri="http://schemas.microsoft.com/office/infopath/2007/PartnerControls"/>
    <ds:schemaRef ds:uri="988a67e9-7f11-4027-a5e9-a8b5123b3c24"/>
    <ds:schemaRef ds:uri="5367618c-1074-46ee-800a-90138f1ea4a3"/>
  </ds:schemaRefs>
</ds:datastoreItem>
</file>

<file path=customXml/itemProps3.xml><?xml version="1.0" encoding="utf-8"?>
<ds:datastoreItem xmlns:ds="http://schemas.openxmlformats.org/officeDocument/2006/customXml" ds:itemID="{D41F22F4-52D4-4570-81D1-1C5F265CCA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450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</vt:lpstr>
      <vt:lpstr>1_Office</vt:lpstr>
      <vt:lpstr>PowerPoint-præsentation</vt:lpstr>
      <vt:lpstr>PowerPoint-præsentation</vt:lpstr>
      <vt:lpstr>PowerPoint-præsentation</vt:lpstr>
      <vt:lpstr>Piloter</vt:lpstr>
      <vt:lpstr>PowerPoint-præsentation</vt:lpstr>
      <vt:lpstr>PowerPoint-præsentation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ppt</dc:title>
  <dc:subject/>
  <dc:creator>IBSR</dc:creator>
  <cp:keywords/>
  <dc:description/>
  <cp:lastModifiedBy>Mette Jørgensen</cp:lastModifiedBy>
  <cp:revision>411</cp:revision>
  <dcterms:created xsi:type="dcterms:W3CDTF">2021-06-17T09:42:07Z</dcterms:created>
  <dcterms:modified xsi:type="dcterms:W3CDTF">2023-09-08T19:08:42Z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0x010100FCBA51F3E0040C468CEDF0224603F7A1</vt:lpwstr>
  </property>
  <property fmtid="{D5CDD505-2E9C-101B-9397-08002B2CF9AE}" pid="3" name="MediaServiceImageTags">
    <vt:lpwstr/>
  </property>
</Properties>
</file>